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34"/>
  </p:notesMasterIdLst>
  <p:handoutMasterIdLst>
    <p:handoutMasterId r:id="rId35"/>
  </p:handoutMasterIdLst>
  <p:sldIdLst>
    <p:sldId id="293" r:id="rId5"/>
    <p:sldId id="321" r:id="rId6"/>
    <p:sldId id="322" r:id="rId7"/>
    <p:sldId id="323" r:id="rId8"/>
    <p:sldId id="324" r:id="rId9"/>
    <p:sldId id="325" r:id="rId10"/>
    <p:sldId id="326" r:id="rId11"/>
    <p:sldId id="327" r:id="rId12"/>
    <p:sldId id="328" r:id="rId13"/>
    <p:sldId id="329" r:id="rId14"/>
    <p:sldId id="309" r:id="rId15"/>
    <p:sldId id="310" r:id="rId16"/>
    <p:sldId id="311" r:id="rId17"/>
    <p:sldId id="318" r:id="rId18"/>
    <p:sldId id="313" r:id="rId19"/>
    <p:sldId id="330" r:id="rId20"/>
    <p:sldId id="331" r:id="rId21"/>
    <p:sldId id="332" r:id="rId22"/>
    <p:sldId id="333" r:id="rId23"/>
    <p:sldId id="334" r:id="rId24"/>
    <p:sldId id="320" r:id="rId25"/>
    <p:sldId id="280" r:id="rId26"/>
    <p:sldId id="303" r:id="rId27"/>
    <p:sldId id="299" r:id="rId28"/>
    <p:sldId id="300" r:id="rId29"/>
    <p:sldId id="305" r:id="rId30"/>
    <p:sldId id="307" r:id="rId31"/>
    <p:sldId id="308" r:id="rId32"/>
    <p:sldId id="304" r:id="rId33"/>
  </p:sldIdLst>
  <p:sldSz cx="16257588" cy="9144000"/>
  <p:notesSz cx="6858000" cy="9144000"/>
  <p:defaultTextStyle>
    <a:defPPr>
      <a:defRPr lang="en-US"/>
    </a:defPPr>
    <a:lvl1pPr marL="0" algn="l" defTabSz="812810" rtl="0" eaLnBrk="1" latinLnBrk="0" hangingPunct="1">
      <a:defRPr sz="3200" kern="1200">
        <a:solidFill>
          <a:schemeClr val="tx1"/>
        </a:solidFill>
        <a:latin typeface="+mn-lt"/>
        <a:ea typeface="+mn-ea"/>
        <a:cs typeface="+mn-cs"/>
      </a:defRPr>
    </a:lvl1pPr>
    <a:lvl2pPr marL="812810" algn="l" defTabSz="812810" rtl="0" eaLnBrk="1" latinLnBrk="0" hangingPunct="1">
      <a:defRPr sz="3200" kern="1200">
        <a:solidFill>
          <a:schemeClr val="tx1"/>
        </a:solidFill>
        <a:latin typeface="+mn-lt"/>
        <a:ea typeface="+mn-ea"/>
        <a:cs typeface="+mn-cs"/>
      </a:defRPr>
    </a:lvl2pPr>
    <a:lvl3pPr marL="1625620" algn="l" defTabSz="812810" rtl="0" eaLnBrk="1" latinLnBrk="0" hangingPunct="1">
      <a:defRPr sz="3200" kern="1200">
        <a:solidFill>
          <a:schemeClr val="tx1"/>
        </a:solidFill>
        <a:latin typeface="+mn-lt"/>
        <a:ea typeface="+mn-ea"/>
        <a:cs typeface="+mn-cs"/>
      </a:defRPr>
    </a:lvl3pPr>
    <a:lvl4pPr marL="2438430" algn="l" defTabSz="812810" rtl="0" eaLnBrk="1" latinLnBrk="0" hangingPunct="1">
      <a:defRPr sz="3200" kern="1200">
        <a:solidFill>
          <a:schemeClr val="tx1"/>
        </a:solidFill>
        <a:latin typeface="+mn-lt"/>
        <a:ea typeface="+mn-ea"/>
        <a:cs typeface="+mn-cs"/>
      </a:defRPr>
    </a:lvl4pPr>
    <a:lvl5pPr marL="3251241" algn="l" defTabSz="812810" rtl="0" eaLnBrk="1" latinLnBrk="0" hangingPunct="1">
      <a:defRPr sz="3200" kern="1200">
        <a:solidFill>
          <a:schemeClr val="tx1"/>
        </a:solidFill>
        <a:latin typeface="+mn-lt"/>
        <a:ea typeface="+mn-ea"/>
        <a:cs typeface="+mn-cs"/>
      </a:defRPr>
    </a:lvl5pPr>
    <a:lvl6pPr marL="4064051" algn="l" defTabSz="812810" rtl="0" eaLnBrk="1" latinLnBrk="0" hangingPunct="1">
      <a:defRPr sz="3200" kern="1200">
        <a:solidFill>
          <a:schemeClr val="tx1"/>
        </a:solidFill>
        <a:latin typeface="+mn-lt"/>
        <a:ea typeface="+mn-ea"/>
        <a:cs typeface="+mn-cs"/>
      </a:defRPr>
    </a:lvl6pPr>
    <a:lvl7pPr marL="4876861" algn="l" defTabSz="812810" rtl="0" eaLnBrk="1" latinLnBrk="0" hangingPunct="1">
      <a:defRPr sz="3200" kern="1200">
        <a:solidFill>
          <a:schemeClr val="tx1"/>
        </a:solidFill>
        <a:latin typeface="+mn-lt"/>
        <a:ea typeface="+mn-ea"/>
        <a:cs typeface="+mn-cs"/>
      </a:defRPr>
    </a:lvl7pPr>
    <a:lvl8pPr marL="5689671" algn="l" defTabSz="812810" rtl="0" eaLnBrk="1" latinLnBrk="0" hangingPunct="1">
      <a:defRPr sz="3200" kern="1200">
        <a:solidFill>
          <a:schemeClr val="tx1"/>
        </a:solidFill>
        <a:latin typeface="+mn-lt"/>
        <a:ea typeface="+mn-ea"/>
        <a:cs typeface="+mn-cs"/>
      </a:defRPr>
    </a:lvl8pPr>
    <a:lvl9pPr marL="6502481" algn="l" defTabSz="812810" rtl="0" eaLnBrk="1" latinLnBrk="0" hangingPunct="1">
      <a:defRPr sz="32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3300"/>
    <a:srgbClr val="FFCC00"/>
    <a:srgbClr val="87BC40"/>
    <a:srgbClr val="32BCAD"/>
    <a:srgbClr val="00ABE6"/>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804" autoAdjust="0"/>
    <p:restoredTop sz="79149" autoAdjust="0"/>
  </p:normalViewPr>
  <p:slideViewPr>
    <p:cSldViewPr snapToGrid="0" snapToObjects="1">
      <p:cViewPr>
        <p:scale>
          <a:sx n="59" d="100"/>
          <a:sy n="59" d="100"/>
        </p:scale>
        <p:origin x="-654" y="-72"/>
      </p:cViewPr>
      <p:guideLst>
        <p:guide orient="horz" pos="2880"/>
        <p:guide pos="5121"/>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87C2776-B9DD-1946-9831-785CA23AC1F1}" type="datetime1">
              <a:rPr lang="en-US" smtClean="0"/>
              <a:t>5/17/2013</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8ECB827-1CCB-B349-98A7-AAC485CBB65F}" type="slidenum">
              <a:rPr lang="en-US" smtClean="0"/>
              <a:t>‹#›</a:t>
            </a:fld>
            <a:endParaRPr lang="en-US" dirty="0"/>
          </a:p>
        </p:txBody>
      </p:sp>
    </p:spTree>
    <p:extLst>
      <p:ext uri="{BB962C8B-B14F-4D97-AF65-F5344CB8AC3E}">
        <p14:creationId xmlns:p14="http://schemas.microsoft.com/office/powerpoint/2010/main" val="343552177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3A1C7DD-7A43-8947-A922-8561F0BA9BCC}" type="datetime1">
              <a:rPr lang="en-US" smtClean="0"/>
              <a:t>5/17/2013</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3E9330B-B1DA-214B-A229-0CB8492B91A5}" type="slidenum">
              <a:rPr lang="en-US" smtClean="0"/>
              <a:t>‹#›</a:t>
            </a:fld>
            <a:endParaRPr lang="en-US" dirty="0"/>
          </a:p>
        </p:txBody>
      </p:sp>
    </p:spTree>
    <p:extLst>
      <p:ext uri="{BB962C8B-B14F-4D97-AF65-F5344CB8AC3E}">
        <p14:creationId xmlns:p14="http://schemas.microsoft.com/office/powerpoint/2010/main" val="726771065"/>
      </p:ext>
    </p:extLst>
  </p:cSld>
  <p:clrMap bg1="lt1" tx1="dk1" bg2="lt2" tx2="dk2" accent1="accent1" accent2="accent2" accent3="accent3" accent4="accent4" accent5="accent5" accent6="accent6" hlink="hlink" folHlink="folHlink"/>
  <p:hf hdr="0" ftr="0" dt="0"/>
  <p:notesStyle>
    <a:lvl1pPr marL="0" algn="l" defTabSz="812810" rtl="0" eaLnBrk="1" latinLnBrk="0" hangingPunct="1">
      <a:defRPr sz="2100" kern="1200">
        <a:solidFill>
          <a:schemeClr val="tx1"/>
        </a:solidFill>
        <a:latin typeface="+mn-lt"/>
        <a:ea typeface="+mn-ea"/>
        <a:cs typeface="+mn-cs"/>
      </a:defRPr>
    </a:lvl1pPr>
    <a:lvl2pPr marL="812810" algn="l" defTabSz="812810" rtl="0" eaLnBrk="1" latinLnBrk="0" hangingPunct="1">
      <a:defRPr sz="2100" kern="1200">
        <a:solidFill>
          <a:schemeClr val="tx1"/>
        </a:solidFill>
        <a:latin typeface="+mn-lt"/>
        <a:ea typeface="+mn-ea"/>
        <a:cs typeface="+mn-cs"/>
      </a:defRPr>
    </a:lvl2pPr>
    <a:lvl3pPr marL="1625620" algn="l" defTabSz="812810" rtl="0" eaLnBrk="1" latinLnBrk="0" hangingPunct="1">
      <a:defRPr sz="2100" kern="1200">
        <a:solidFill>
          <a:schemeClr val="tx1"/>
        </a:solidFill>
        <a:latin typeface="+mn-lt"/>
        <a:ea typeface="+mn-ea"/>
        <a:cs typeface="+mn-cs"/>
      </a:defRPr>
    </a:lvl3pPr>
    <a:lvl4pPr marL="2438430" algn="l" defTabSz="812810" rtl="0" eaLnBrk="1" latinLnBrk="0" hangingPunct="1">
      <a:defRPr sz="2100" kern="1200">
        <a:solidFill>
          <a:schemeClr val="tx1"/>
        </a:solidFill>
        <a:latin typeface="+mn-lt"/>
        <a:ea typeface="+mn-ea"/>
        <a:cs typeface="+mn-cs"/>
      </a:defRPr>
    </a:lvl4pPr>
    <a:lvl5pPr marL="3251241" algn="l" defTabSz="812810" rtl="0" eaLnBrk="1" latinLnBrk="0" hangingPunct="1">
      <a:defRPr sz="2100" kern="1200">
        <a:solidFill>
          <a:schemeClr val="tx1"/>
        </a:solidFill>
        <a:latin typeface="+mn-lt"/>
        <a:ea typeface="+mn-ea"/>
        <a:cs typeface="+mn-cs"/>
      </a:defRPr>
    </a:lvl5pPr>
    <a:lvl6pPr marL="4064051" algn="l" defTabSz="812810" rtl="0" eaLnBrk="1" latinLnBrk="0" hangingPunct="1">
      <a:defRPr sz="2100" kern="1200">
        <a:solidFill>
          <a:schemeClr val="tx1"/>
        </a:solidFill>
        <a:latin typeface="+mn-lt"/>
        <a:ea typeface="+mn-ea"/>
        <a:cs typeface="+mn-cs"/>
      </a:defRPr>
    </a:lvl6pPr>
    <a:lvl7pPr marL="4876861" algn="l" defTabSz="812810" rtl="0" eaLnBrk="1" latinLnBrk="0" hangingPunct="1">
      <a:defRPr sz="2100" kern="1200">
        <a:solidFill>
          <a:schemeClr val="tx1"/>
        </a:solidFill>
        <a:latin typeface="+mn-lt"/>
        <a:ea typeface="+mn-ea"/>
        <a:cs typeface="+mn-cs"/>
      </a:defRPr>
    </a:lvl7pPr>
    <a:lvl8pPr marL="5689671" algn="l" defTabSz="812810" rtl="0" eaLnBrk="1" latinLnBrk="0" hangingPunct="1">
      <a:defRPr sz="2100" kern="1200">
        <a:solidFill>
          <a:schemeClr val="tx1"/>
        </a:solidFill>
        <a:latin typeface="+mn-lt"/>
        <a:ea typeface="+mn-ea"/>
        <a:cs typeface="+mn-cs"/>
      </a:defRPr>
    </a:lvl8pPr>
    <a:lvl9pPr marL="6502481" algn="l" defTabSz="812810" rtl="0" eaLnBrk="1" latinLnBrk="0" hangingPunct="1">
      <a:defRPr sz="21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used our</a:t>
            </a:r>
            <a:r>
              <a:rPr lang="en-US" baseline="0" dirty="0" smtClean="0"/>
              <a:t> experience on the P42 project, a joint venture with </a:t>
            </a:r>
            <a:r>
              <a:rPr lang="en-US" baseline="0" dirty="0" err="1" smtClean="0"/>
              <a:t>Dreamworks</a:t>
            </a:r>
            <a:r>
              <a:rPr lang="en-US" baseline="0" dirty="0" smtClean="0"/>
              <a:t> Animation to create a Production Management system.</a:t>
            </a:r>
          </a:p>
          <a:p>
            <a:r>
              <a:rPr lang="en-US" baseline="0" dirty="0" smtClean="0"/>
              <a:t>The context:</a:t>
            </a:r>
          </a:p>
          <a:p>
            <a:pPr marL="342900" indent="-342900">
              <a:buFontTx/>
              <a:buChar char="-"/>
            </a:pPr>
            <a:r>
              <a:rPr lang="en-US" baseline="0" dirty="0" smtClean="0"/>
              <a:t>Kick-of of a 20+ developers initiative.</a:t>
            </a:r>
          </a:p>
          <a:p>
            <a:pPr marL="342900" indent="-342900">
              <a:buFontTx/>
              <a:buChar char="-"/>
            </a:pPr>
            <a:r>
              <a:rPr lang="en-US" baseline="0" dirty="0" smtClean="0"/>
              <a:t>MECS Asset-Based Collaboration: Web Application allowing collaboration, computing and asset management on the Autodesk Cloud.</a:t>
            </a:r>
          </a:p>
          <a:p>
            <a:pPr marL="342900" indent="-342900">
              <a:buFontTx/>
              <a:buChar char="-"/>
            </a:pPr>
            <a:r>
              <a:rPr lang="en-US" baseline="0" dirty="0" smtClean="0"/>
              <a:t>In DCC integration inside Maya through a </a:t>
            </a:r>
            <a:r>
              <a:rPr lang="en-US" baseline="0" dirty="0" err="1" smtClean="0"/>
              <a:t>QtWebKit</a:t>
            </a:r>
            <a:r>
              <a:rPr lang="en-US" baseline="0" dirty="0" smtClean="0"/>
              <a:t> UI.</a:t>
            </a:r>
          </a:p>
          <a:p>
            <a:pPr marL="0" indent="0">
              <a:buFontTx/>
              <a:buNone/>
            </a:pPr>
            <a:r>
              <a:rPr lang="en-US" baseline="0" dirty="0" smtClean="0"/>
              <a:t>The people:</a:t>
            </a:r>
          </a:p>
          <a:p>
            <a:pPr marL="342900" indent="-342900">
              <a:buFontTx/>
              <a:buChar char="-"/>
            </a:pPr>
            <a:r>
              <a:rPr lang="en-US" baseline="0" dirty="0" smtClean="0"/>
              <a:t>Mostly senior C++ engineers</a:t>
            </a:r>
          </a:p>
          <a:p>
            <a:pPr marL="342900" indent="-342900">
              <a:buFontTx/>
              <a:buChar char="-"/>
            </a:pPr>
            <a:r>
              <a:rPr lang="en-US" baseline="0" dirty="0" smtClean="0"/>
              <a:t>Most have no web development experience</a:t>
            </a:r>
          </a:p>
          <a:p>
            <a:pPr marL="0" indent="0">
              <a:buFontTx/>
              <a:buNone/>
            </a:pPr>
            <a:r>
              <a:rPr lang="en-US" baseline="0" dirty="0" smtClean="0"/>
              <a:t>The goals:</a:t>
            </a:r>
          </a:p>
          <a:p>
            <a:pPr marL="342900" indent="-342900">
              <a:buFontTx/>
              <a:buChar char="-"/>
            </a:pPr>
            <a:r>
              <a:rPr lang="en-US" baseline="0" dirty="0" smtClean="0"/>
              <a:t>Ensure shortest learning curve possible</a:t>
            </a:r>
          </a:p>
          <a:p>
            <a:pPr marL="342900" indent="-342900">
              <a:buFontTx/>
              <a:buChar char="-"/>
            </a:pPr>
            <a:r>
              <a:rPr lang="en-US" baseline="0" dirty="0" smtClean="0"/>
              <a:t>Allow extensive reuse of web components</a:t>
            </a:r>
          </a:p>
          <a:p>
            <a:pPr marL="342900" indent="-342900">
              <a:buFontTx/>
              <a:buChar char="-"/>
            </a:pPr>
            <a:r>
              <a:rPr lang="en-US" baseline="0" dirty="0" smtClean="0"/>
              <a:t>Facilitate fast development cycle of micro-services</a:t>
            </a:r>
            <a:endParaRPr lang="en-US" dirty="0"/>
          </a:p>
        </p:txBody>
      </p:sp>
      <p:sp>
        <p:nvSpPr>
          <p:cNvPr id="4" name="Slide Number Placeholder 3"/>
          <p:cNvSpPr>
            <a:spLocks noGrp="1"/>
          </p:cNvSpPr>
          <p:nvPr>
            <p:ph type="sldNum" sz="quarter" idx="10"/>
          </p:nvPr>
        </p:nvSpPr>
        <p:spPr/>
        <p:txBody>
          <a:bodyPr/>
          <a:lstStyle/>
          <a:p>
            <a:fld id="{73E9330B-B1DA-214B-A229-0CB8492B91A5}" type="slidenum">
              <a:rPr lang="en-US" smtClean="0"/>
              <a:t>2</a:t>
            </a:fld>
            <a:endParaRPr lang="en-US" dirty="0"/>
          </a:p>
        </p:txBody>
      </p:sp>
    </p:spTree>
    <p:extLst>
      <p:ext uri="{BB962C8B-B14F-4D97-AF65-F5344CB8AC3E}">
        <p14:creationId xmlns:p14="http://schemas.microsoft.com/office/powerpoint/2010/main" val="29612353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3" indent="0" algn="l" defTabSz="812810" rtl="0" eaLnBrk="1" fontAlgn="auto" latinLnBrk="0" hangingPunct="1">
              <a:lnSpc>
                <a:spcPct val="100000"/>
              </a:lnSpc>
              <a:spcBef>
                <a:spcPts val="0"/>
              </a:spcBef>
              <a:spcAft>
                <a:spcPts val="0"/>
              </a:spcAft>
              <a:buClrTx/>
              <a:buSzTx/>
              <a:buFontTx/>
              <a:buNone/>
              <a:tabLst/>
              <a:defRPr/>
            </a:pPr>
            <a:r>
              <a:rPr lang="en-US" dirty="0" smtClean="0"/>
              <a:t>git.autodesk.com + </a:t>
            </a:r>
            <a:r>
              <a:rPr lang="en-US" dirty="0" err="1" smtClean="0"/>
              <a:t>npm</a:t>
            </a:r>
            <a:r>
              <a:rPr lang="en-US" dirty="0" smtClean="0"/>
              <a:t> support fetch node module directly from a </a:t>
            </a:r>
            <a:r>
              <a:rPr lang="en-US" dirty="0" err="1" smtClean="0"/>
              <a:t>git</a:t>
            </a:r>
            <a:r>
              <a:rPr lang="en-US" dirty="0" smtClean="0"/>
              <a:t> </a:t>
            </a:r>
            <a:r>
              <a:rPr lang="en-US" dirty="0" err="1" smtClean="0"/>
              <a:t>repositry</a:t>
            </a:r>
            <a:endParaRPr lang="en-US" dirty="0" smtClean="0"/>
          </a:p>
          <a:p>
            <a:pPr marL="0" marR="0" lvl="3" indent="0" algn="l" defTabSz="812810" rtl="0" eaLnBrk="1" fontAlgn="auto" latinLnBrk="0" hangingPunct="1">
              <a:lnSpc>
                <a:spcPct val="100000"/>
              </a:lnSpc>
              <a:spcBef>
                <a:spcPts val="0"/>
              </a:spcBef>
              <a:spcAft>
                <a:spcPts val="0"/>
              </a:spcAft>
              <a:buClrTx/>
              <a:buSzTx/>
              <a:buFontTx/>
              <a:buNone/>
              <a:tabLst/>
              <a:defRPr/>
            </a:pPr>
            <a:endParaRPr lang="en-US" dirty="0" smtClean="0"/>
          </a:p>
          <a:p>
            <a:pPr marL="0" marR="0" lvl="3" indent="0" algn="l" defTabSz="812810" rtl="0" eaLnBrk="1" fontAlgn="auto" latinLnBrk="0" hangingPunct="1">
              <a:lnSpc>
                <a:spcPct val="100000"/>
              </a:lnSpc>
              <a:spcBef>
                <a:spcPts val="0"/>
              </a:spcBef>
              <a:spcAft>
                <a:spcPts val="0"/>
              </a:spcAft>
              <a:buClrTx/>
              <a:buSzTx/>
              <a:buFontTx/>
              <a:buNone/>
              <a:tabLst/>
              <a:defRPr/>
            </a:pPr>
            <a:r>
              <a:rPr lang="en-US" dirty="0" smtClean="0"/>
              <a:t>Only fetch tag version of repository to</a:t>
            </a:r>
            <a:r>
              <a:rPr lang="en-US" baseline="0" dirty="0" smtClean="0"/>
              <a:t> promote stability</a:t>
            </a:r>
            <a:endParaRPr lang="en-US" dirty="0" smtClean="0"/>
          </a:p>
          <a:p>
            <a:pPr marL="0" marR="0" lvl="3" indent="0" algn="l" defTabSz="812810" rtl="0" eaLnBrk="1" fontAlgn="auto" latinLnBrk="0" hangingPunct="1">
              <a:lnSpc>
                <a:spcPct val="100000"/>
              </a:lnSpc>
              <a:spcBef>
                <a:spcPts val="0"/>
              </a:spcBef>
              <a:spcAft>
                <a:spcPts val="0"/>
              </a:spcAft>
              <a:buClrTx/>
              <a:buSzTx/>
              <a:buFontTx/>
              <a:buNone/>
              <a:tabLst/>
              <a:defRPr/>
            </a:pPr>
            <a:endParaRPr lang="en-US" dirty="0" smtClean="0"/>
          </a:p>
          <a:p>
            <a:pPr marL="0" marR="0" lvl="3" indent="0" algn="l" defTabSz="812810" rtl="0" eaLnBrk="1" fontAlgn="auto" latinLnBrk="0" hangingPunct="1">
              <a:lnSpc>
                <a:spcPct val="100000"/>
              </a:lnSpc>
              <a:spcBef>
                <a:spcPts val="0"/>
              </a:spcBef>
              <a:spcAft>
                <a:spcPts val="0"/>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73E9330B-B1DA-214B-A229-0CB8492B91A5}" type="slidenum">
              <a:rPr lang="en-US" smtClean="0"/>
              <a:t>13</a:t>
            </a:fld>
            <a:endParaRPr lang="en-US" dirty="0"/>
          </a:p>
        </p:txBody>
      </p:sp>
    </p:spTree>
    <p:extLst>
      <p:ext uri="{BB962C8B-B14F-4D97-AF65-F5344CB8AC3E}">
        <p14:creationId xmlns:p14="http://schemas.microsoft.com/office/powerpoint/2010/main" val="31580997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3" indent="0" algn="l" defTabSz="812810" rtl="0" eaLnBrk="1" fontAlgn="auto" latinLnBrk="0" hangingPunct="1">
              <a:lnSpc>
                <a:spcPct val="100000"/>
              </a:lnSpc>
              <a:spcBef>
                <a:spcPts val="0"/>
              </a:spcBef>
              <a:spcAft>
                <a:spcPts val="0"/>
              </a:spcAft>
              <a:buClrTx/>
              <a:buSzTx/>
              <a:buFontTx/>
              <a:buNone/>
              <a:tabLst/>
              <a:defRPr/>
            </a:pPr>
            <a:r>
              <a:rPr lang="en-US" dirty="0" smtClean="0"/>
              <a:t>git.autodesk.com + </a:t>
            </a:r>
            <a:r>
              <a:rPr lang="en-US" dirty="0" err="1" smtClean="0"/>
              <a:t>npm</a:t>
            </a:r>
            <a:r>
              <a:rPr lang="en-US" dirty="0" smtClean="0"/>
              <a:t> support fetch node module directly from a </a:t>
            </a:r>
            <a:r>
              <a:rPr lang="en-US" dirty="0" err="1" smtClean="0"/>
              <a:t>git</a:t>
            </a:r>
            <a:r>
              <a:rPr lang="en-US" dirty="0" smtClean="0"/>
              <a:t> </a:t>
            </a:r>
            <a:r>
              <a:rPr lang="en-US" dirty="0" err="1" smtClean="0"/>
              <a:t>repositry</a:t>
            </a:r>
            <a:endParaRPr lang="en-US" dirty="0" smtClean="0"/>
          </a:p>
          <a:p>
            <a:pPr marL="0" marR="0" lvl="3" indent="0" algn="l" defTabSz="812810" rtl="0" eaLnBrk="1" fontAlgn="auto" latinLnBrk="0" hangingPunct="1">
              <a:lnSpc>
                <a:spcPct val="100000"/>
              </a:lnSpc>
              <a:spcBef>
                <a:spcPts val="0"/>
              </a:spcBef>
              <a:spcAft>
                <a:spcPts val="0"/>
              </a:spcAft>
              <a:buClrTx/>
              <a:buSzTx/>
              <a:buFontTx/>
              <a:buNone/>
              <a:tabLst/>
              <a:defRPr/>
            </a:pPr>
            <a:endParaRPr lang="en-US" dirty="0" smtClean="0"/>
          </a:p>
          <a:p>
            <a:pPr marL="0" marR="0" lvl="3" indent="0" algn="l" defTabSz="812810" rtl="0" eaLnBrk="1" fontAlgn="auto" latinLnBrk="0" hangingPunct="1">
              <a:lnSpc>
                <a:spcPct val="100000"/>
              </a:lnSpc>
              <a:spcBef>
                <a:spcPts val="0"/>
              </a:spcBef>
              <a:spcAft>
                <a:spcPts val="0"/>
              </a:spcAft>
              <a:buClrTx/>
              <a:buSzTx/>
              <a:buFontTx/>
              <a:buNone/>
              <a:tabLst/>
              <a:defRPr/>
            </a:pPr>
            <a:r>
              <a:rPr lang="en-US" dirty="0" smtClean="0"/>
              <a:t>Only fetch tag version of repository to</a:t>
            </a:r>
            <a:r>
              <a:rPr lang="en-US" baseline="0" dirty="0" smtClean="0"/>
              <a:t> promote stability</a:t>
            </a:r>
            <a:endParaRPr lang="en-US" dirty="0" smtClean="0"/>
          </a:p>
          <a:p>
            <a:pPr marL="0" marR="0" lvl="3" indent="0" algn="l" defTabSz="812810" rtl="0" eaLnBrk="1" fontAlgn="auto" latinLnBrk="0" hangingPunct="1">
              <a:lnSpc>
                <a:spcPct val="100000"/>
              </a:lnSpc>
              <a:spcBef>
                <a:spcPts val="0"/>
              </a:spcBef>
              <a:spcAft>
                <a:spcPts val="0"/>
              </a:spcAft>
              <a:buClrTx/>
              <a:buSzTx/>
              <a:buFontTx/>
              <a:buNone/>
              <a:tabLst/>
              <a:defRPr/>
            </a:pPr>
            <a:endParaRPr lang="en-US" dirty="0" smtClean="0"/>
          </a:p>
          <a:p>
            <a:pPr marL="0" marR="0" lvl="3" indent="0" algn="l" defTabSz="812810" rtl="0" eaLnBrk="1" fontAlgn="auto" latinLnBrk="0" hangingPunct="1">
              <a:lnSpc>
                <a:spcPct val="100000"/>
              </a:lnSpc>
              <a:spcBef>
                <a:spcPts val="0"/>
              </a:spcBef>
              <a:spcAft>
                <a:spcPts val="0"/>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73E9330B-B1DA-214B-A229-0CB8492B91A5}" type="slidenum">
              <a:rPr lang="en-US" smtClean="0"/>
              <a:t>14</a:t>
            </a:fld>
            <a:endParaRPr lang="en-US" dirty="0"/>
          </a:p>
        </p:txBody>
      </p:sp>
    </p:spTree>
    <p:extLst>
      <p:ext uri="{BB962C8B-B14F-4D97-AF65-F5344CB8AC3E}">
        <p14:creationId xmlns:p14="http://schemas.microsoft.com/office/powerpoint/2010/main" val="31580997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3E9330B-B1DA-214B-A229-0CB8492B91A5}" type="slidenum">
              <a:rPr lang="en-US" smtClean="0"/>
              <a:t>15</a:t>
            </a:fld>
            <a:endParaRPr lang="en-US" dirty="0"/>
          </a:p>
        </p:txBody>
      </p:sp>
    </p:spTree>
    <p:extLst>
      <p:ext uri="{BB962C8B-B14F-4D97-AF65-F5344CB8AC3E}">
        <p14:creationId xmlns:p14="http://schemas.microsoft.com/office/powerpoint/2010/main" val="33658308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3E9330B-B1DA-214B-A229-0CB8492B91A5}" type="slidenum">
              <a:rPr lang="en-US" smtClean="0"/>
              <a:t>16</a:t>
            </a:fld>
            <a:endParaRPr lang="en-US" dirty="0"/>
          </a:p>
        </p:txBody>
      </p:sp>
    </p:spTree>
    <p:extLst>
      <p:ext uri="{BB962C8B-B14F-4D97-AF65-F5344CB8AC3E}">
        <p14:creationId xmlns:p14="http://schemas.microsoft.com/office/powerpoint/2010/main" val="17066696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start</a:t>
            </a:r>
            <a:r>
              <a:rPr lang="en-US" baseline="0" dirty="0" smtClean="0"/>
              <a:t> from</a:t>
            </a:r>
            <a:r>
              <a:rPr lang="en-US" dirty="0" smtClean="0"/>
              <a:t> vanilla Ubuntu</a:t>
            </a:r>
            <a:r>
              <a:rPr lang="en-US" baseline="0" dirty="0" smtClean="0"/>
              <a:t> image</a:t>
            </a:r>
          </a:p>
        </p:txBody>
      </p:sp>
      <p:sp>
        <p:nvSpPr>
          <p:cNvPr id="4" name="Slide Number Placeholder 3"/>
          <p:cNvSpPr>
            <a:spLocks noGrp="1"/>
          </p:cNvSpPr>
          <p:nvPr>
            <p:ph type="sldNum" sz="quarter" idx="10"/>
          </p:nvPr>
        </p:nvSpPr>
        <p:spPr/>
        <p:txBody>
          <a:bodyPr/>
          <a:lstStyle/>
          <a:p>
            <a:fld id="{73E9330B-B1DA-214B-A229-0CB8492B91A5}" type="slidenum">
              <a:rPr lang="en-US" smtClean="0"/>
              <a:t>17</a:t>
            </a:fld>
            <a:endParaRPr lang="en-US" dirty="0"/>
          </a:p>
        </p:txBody>
      </p:sp>
    </p:spTree>
    <p:extLst>
      <p:ext uri="{BB962C8B-B14F-4D97-AF65-F5344CB8AC3E}">
        <p14:creationId xmlns:p14="http://schemas.microsoft.com/office/powerpoint/2010/main" val="28947873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start</a:t>
            </a:r>
            <a:r>
              <a:rPr lang="en-US" baseline="0" dirty="0" smtClean="0"/>
              <a:t> from</a:t>
            </a:r>
            <a:r>
              <a:rPr lang="en-US" dirty="0" smtClean="0"/>
              <a:t> vanilla Ubuntu</a:t>
            </a:r>
            <a:r>
              <a:rPr lang="en-US" baseline="0" dirty="0" smtClean="0"/>
              <a:t> image</a:t>
            </a:r>
          </a:p>
        </p:txBody>
      </p:sp>
      <p:sp>
        <p:nvSpPr>
          <p:cNvPr id="4" name="Slide Number Placeholder 3"/>
          <p:cNvSpPr>
            <a:spLocks noGrp="1"/>
          </p:cNvSpPr>
          <p:nvPr>
            <p:ph type="sldNum" sz="quarter" idx="10"/>
          </p:nvPr>
        </p:nvSpPr>
        <p:spPr/>
        <p:txBody>
          <a:bodyPr/>
          <a:lstStyle/>
          <a:p>
            <a:fld id="{73E9330B-B1DA-214B-A229-0CB8492B91A5}" type="slidenum">
              <a:rPr lang="en-US" smtClean="0"/>
              <a:t>18</a:t>
            </a:fld>
            <a:endParaRPr lang="en-US" dirty="0"/>
          </a:p>
        </p:txBody>
      </p:sp>
    </p:spTree>
    <p:extLst>
      <p:ext uri="{BB962C8B-B14F-4D97-AF65-F5344CB8AC3E}">
        <p14:creationId xmlns:p14="http://schemas.microsoft.com/office/powerpoint/2010/main" val="28947873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During</a:t>
            </a:r>
            <a:r>
              <a:rPr lang="en-US" baseline="0" dirty="0" smtClean="0"/>
              <a:t> publish, we package each web service with all his dependencies both internal and external. This allow us to deploy in the cloud without access to </a:t>
            </a:r>
            <a:r>
              <a:rPr lang="en-US" baseline="0" dirty="0" err="1" smtClean="0"/>
              <a:t>autodesk</a:t>
            </a:r>
            <a:r>
              <a:rPr lang="en-US" baseline="0" dirty="0" smtClean="0"/>
              <a:t> </a:t>
            </a:r>
            <a:r>
              <a:rPr lang="en-US" baseline="0" dirty="0" err="1" smtClean="0"/>
              <a:t>git</a:t>
            </a:r>
            <a:r>
              <a:rPr lang="en-US" baseline="0" dirty="0" smtClean="0"/>
              <a:t> server.</a:t>
            </a:r>
          </a:p>
          <a:p>
            <a:endParaRPr lang="en-US" baseline="0" dirty="0" smtClean="0"/>
          </a:p>
        </p:txBody>
      </p:sp>
      <p:sp>
        <p:nvSpPr>
          <p:cNvPr id="4" name="Slide Number Placeholder 3"/>
          <p:cNvSpPr>
            <a:spLocks noGrp="1"/>
          </p:cNvSpPr>
          <p:nvPr>
            <p:ph type="sldNum" sz="quarter" idx="10"/>
          </p:nvPr>
        </p:nvSpPr>
        <p:spPr/>
        <p:txBody>
          <a:bodyPr/>
          <a:lstStyle/>
          <a:p>
            <a:fld id="{73E9330B-B1DA-214B-A229-0CB8492B91A5}" type="slidenum">
              <a:rPr lang="en-US" smtClean="0"/>
              <a:t>19</a:t>
            </a:fld>
            <a:endParaRPr lang="en-US" dirty="0"/>
          </a:p>
        </p:txBody>
      </p:sp>
    </p:spTree>
    <p:extLst>
      <p:ext uri="{BB962C8B-B14F-4D97-AF65-F5344CB8AC3E}">
        <p14:creationId xmlns:p14="http://schemas.microsoft.com/office/powerpoint/2010/main" val="820513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3" indent="0" algn="l" defTabSz="812810" rtl="0" eaLnBrk="1" fontAlgn="auto" latinLnBrk="0" hangingPunct="1">
              <a:lnSpc>
                <a:spcPct val="100000"/>
              </a:lnSpc>
              <a:spcBef>
                <a:spcPts val="0"/>
              </a:spcBef>
              <a:spcAft>
                <a:spcPts val="0"/>
              </a:spcAft>
              <a:buClrTx/>
              <a:buSzTx/>
              <a:buFontTx/>
              <a:buNone/>
              <a:tabLst/>
              <a:defRPr/>
            </a:pPr>
            <a:r>
              <a:rPr lang="en-US" dirty="0" smtClean="0"/>
              <a:t>Deployment can override defaults</a:t>
            </a:r>
            <a:r>
              <a:rPr lang="en-US" baseline="0" dirty="0" smtClean="0"/>
              <a:t>, chef generate a </a:t>
            </a:r>
            <a:r>
              <a:rPr lang="en-US" baseline="0" dirty="0" err="1" smtClean="0"/>
              <a:t>production.json</a:t>
            </a:r>
            <a:endParaRPr lang="en-US" baseline="0" dirty="0" smtClean="0"/>
          </a:p>
        </p:txBody>
      </p:sp>
      <p:sp>
        <p:nvSpPr>
          <p:cNvPr id="4" name="Slide Number Placeholder 3"/>
          <p:cNvSpPr>
            <a:spLocks noGrp="1"/>
          </p:cNvSpPr>
          <p:nvPr>
            <p:ph type="sldNum" sz="quarter" idx="10"/>
          </p:nvPr>
        </p:nvSpPr>
        <p:spPr/>
        <p:txBody>
          <a:bodyPr/>
          <a:lstStyle/>
          <a:p>
            <a:fld id="{73E9330B-B1DA-214B-A229-0CB8492B91A5}" type="slidenum">
              <a:rPr lang="en-US" smtClean="0"/>
              <a:t>20</a:t>
            </a:fld>
            <a:endParaRPr lang="en-US" dirty="0"/>
          </a:p>
        </p:txBody>
      </p:sp>
    </p:spTree>
    <p:extLst>
      <p:ext uri="{BB962C8B-B14F-4D97-AF65-F5344CB8AC3E}">
        <p14:creationId xmlns:p14="http://schemas.microsoft.com/office/powerpoint/2010/main" val="32177433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3" indent="0" algn="l" defTabSz="812810" rtl="0" eaLnBrk="1" fontAlgn="auto" latinLnBrk="0" hangingPunct="1">
              <a:lnSpc>
                <a:spcPct val="100000"/>
              </a:lnSpc>
              <a:spcBef>
                <a:spcPts val="0"/>
              </a:spcBef>
              <a:spcAft>
                <a:spcPts val="0"/>
              </a:spcAft>
              <a:buClrTx/>
              <a:buSzTx/>
              <a:buFontTx/>
              <a:buNone/>
              <a:tabLst/>
              <a:defRPr/>
            </a:pPr>
            <a:r>
              <a:rPr lang="en-US" dirty="0" smtClean="0"/>
              <a:t>*** Add a bucket of icons</a:t>
            </a:r>
          </a:p>
          <a:p>
            <a:pPr marL="0" marR="0" lvl="3" indent="0" algn="l" defTabSz="812810" rtl="0" eaLnBrk="1" fontAlgn="auto" latinLnBrk="0" hangingPunct="1">
              <a:lnSpc>
                <a:spcPct val="100000"/>
              </a:lnSpc>
              <a:spcBef>
                <a:spcPts val="0"/>
              </a:spcBef>
              <a:spcAft>
                <a:spcPts val="0"/>
              </a:spcAft>
              <a:buClrTx/>
              <a:buSzTx/>
              <a:buFontTx/>
              <a:buNone/>
              <a:tabLst/>
              <a:defRPr/>
            </a:pPr>
            <a:endParaRPr lang="en-US" sz="2400" kern="1200" dirty="0" smtClean="0">
              <a:solidFill>
                <a:schemeClr val="tx1"/>
              </a:solidFill>
              <a:effectLst/>
              <a:latin typeface="+mn-lt"/>
              <a:ea typeface="+mn-ea"/>
              <a:cs typeface="+mn-cs"/>
            </a:endParaRPr>
          </a:p>
          <a:p>
            <a:pPr marL="0" marR="0" lvl="3" indent="0" algn="l" defTabSz="812810" rtl="0" eaLnBrk="1" fontAlgn="auto" latinLnBrk="0" hangingPunct="1">
              <a:lnSpc>
                <a:spcPct val="100000"/>
              </a:lnSpc>
              <a:spcBef>
                <a:spcPts val="0"/>
              </a:spcBef>
              <a:spcAft>
                <a:spcPts val="0"/>
              </a:spcAft>
              <a:buClrTx/>
              <a:buSzTx/>
              <a:buFontTx/>
              <a:buNone/>
              <a:tabLst/>
              <a:defRPr/>
            </a:pPr>
            <a:r>
              <a:rPr lang="en-US" sz="2400" kern="1200" dirty="0" smtClean="0">
                <a:solidFill>
                  <a:schemeClr val="tx1"/>
                </a:solidFill>
                <a:effectLst/>
                <a:latin typeface="+mn-lt"/>
                <a:ea typeface="+mn-ea"/>
                <a:cs typeface="+mn-cs"/>
              </a:rPr>
              <a:t>Full JavaScript stack use-case: Web Services and Production Management</a:t>
            </a:r>
          </a:p>
          <a:p>
            <a:pPr marL="0" marR="0" lvl="3" indent="0" algn="l" defTabSz="812810" rtl="0" eaLnBrk="1" fontAlgn="auto" latinLnBrk="0" hangingPunct="1">
              <a:lnSpc>
                <a:spcPct val="100000"/>
              </a:lnSpc>
              <a:spcBef>
                <a:spcPts val="0"/>
              </a:spcBef>
              <a:spcAft>
                <a:spcPts val="0"/>
              </a:spcAft>
              <a:buClrTx/>
              <a:buSzTx/>
              <a:buFontTx/>
              <a:buNone/>
              <a:tabLst/>
              <a:defRPr/>
            </a:pPr>
            <a:r>
              <a:rPr lang="en-US" sz="2400" kern="1200" dirty="0" smtClean="0">
                <a:solidFill>
                  <a:schemeClr val="tx1"/>
                </a:solidFill>
                <a:effectLst/>
                <a:latin typeface="+mn-lt"/>
                <a:ea typeface="+mn-ea"/>
                <a:cs typeface="+mn-cs"/>
              </a:rPr>
              <a:t>	Versioning System: </a:t>
            </a:r>
            <a:r>
              <a:rPr lang="en-US" sz="2400" kern="1200" dirty="0" err="1" smtClean="0">
                <a:solidFill>
                  <a:schemeClr val="tx1"/>
                </a:solidFill>
                <a:effectLst/>
                <a:latin typeface="+mn-lt"/>
                <a:ea typeface="+mn-ea"/>
                <a:cs typeface="+mn-cs"/>
              </a:rPr>
              <a:t>GitHub</a:t>
            </a:r>
            <a:endParaRPr lang="en-US" sz="2400" kern="1200" dirty="0" smtClean="0">
              <a:solidFill>
                <a:schemeClr val="tx1"/>
              </a:solidFill>
              <a:effectLst/>
              <a:latin typeface="+mn-lt"/>
              <a:ea typeface="+mn-ea"/>
              <a:cs typeface="+mn-cs"/>
            </a:endParaRPr>
          </a:p>
          <a:p>
            <a:pPr marL="0" marR="0" lvl="3" indent="0" algn="l" defTabSz="812810" rtl="0" eaLnBrk="1" fontAlgn="auto" latinLnBrk="0" hangingPunct="1">
              <a:lnSpc>
                <a:spcPct val="100000"/>
              </a:lnSpc>
              <a:spcBef>
                <a:spcPts val="0"/>
              </a:spcBef>
              <a:spcAft>
                <a:spcPts val="0"/>
              </a:spcAft>
              <a:buClrTx/>
              <a:buSzTx/>
              <a:buFontTx/>
              <a:buNone/>
              <a:tabLst/>
              <a:defRPr/>
            </a:pPr>
            <a:r>
              <a:rPr lang="en-US" sz="2400" kern="1200" dirty="0" smtClean="0">
                <a:solidFill>
                  <a:schemeClr val="tx1"/>
                </a:solidFill>
                <a:effectLst/>
                <a:latin typeface="+mn-lt"/>
                <a:ea typeface="+mn-ea"/>
                <a:cs typeface="+mn-cs"/>
              </a:rPr>
              <a:t>	Package Manager: </a:t>
            </a:r>
            <a:r>
              <a:rPr lang="en-US" sz="2400" kern="1200" dirty="0" err="1" smtClean="0">
                <a:solidFill>
                  <a:schemeClr val="tx1"/>
                </a:solidFill>
                <a:effectLst/>
                <a:latin typeface="+mn-lt"/>
                <a:ea typeface="+mn-ea"/>
                <a:cs typeface="+mn-cs"/>
              </a:rPr>
              <a:t>npm</a:t>
            </a:r>
            <a:endParaRPr lang="en-US" sz="2400" kern="1200" dirty="0" smtClean="0">
              <a:solidFill>
                <a:schemeClr val="tx1"/>
              </a:solidFill>
              <a:effectLst/>
              <a:latin typeface="+mn-lt"/>
              <a:ea typeface="+mn-ea"/>
              <a:cs typeface="+mn-cs"/>
            </a:endParaRPr>
          </a:p>
          <a:p>
            <a:pPr marL="0" marR="0" lvl="3" indent="0" algn="l" defTabSz="812810" rtl="0" eaLnBrk="1" fontAlgn="auto" latinLnBrk="0" hangingPunct="1">
              <a:lnSpc>
                <a:spcPct val="100000"/>
              </a:lnSpc>
              <a:spcBef>
                <a:spcPts val="0"/>
              </a:spcBef>
              <a:spcAft>
                <a:spcPts val="0"/>
              </a:spcAft>
              <a:buClrTx/>
              <a:buSzTx/>
              <a:buFontTx/>
              <a:buNone/>
              <a:tabLst/>
              <a:defRPr/>
            </a:pPr>
            <a:r>
              <a:rPr lang="en-US" sz="2400" kern="1200" dirty="0" smtClean="0">
                <a:solidFill>
                  <a:schemeClr val="tx1"/>
                </a:solidFill>
                <a:effectLst/>
                <a:latin typeface="+mn-lt"/>
                <a:ea typeface="+mn-ea"/>
                <a:cs typeface="+mn-cs"/>
              </a:rPr>
              <a:t>	Automation Tool: Grunt.js	</a:t>
            </a:r>
          </a:p>
          <a:p>
            <a:pPr marL="0" marR="0" lvl="3" indent="0" algn="l" defTabSz="812810" rtl="0" eaLnBrk="1" fontAlgn="auto" latinLnBrk="0" hangingPunct="1">
              <a:lnSpc>
                <a:spcPct val="100000"/>
              </a:lnSpc>
              <a:spcBef>
                <a:spcPts val="0"/>
              </a:spcBef>
              <a:spcAft>
                <a:spcPts val="0"/>
              </a:spcAft>
              <a:buClrTx/>
              <a:buSzTx/>
              <a:buFontTx/>
              <a:buNone/>
              <a:tabLst/>
              <a:defRPr/>
            </a:pPr>
            <a:r>
              <a:rPr lang="en-US" sz="2400" kern="1200" dirty="0" smtClean="0">
                <a:solidFill>
                  <a:schemeClr val="tx1"/>
                </a:solidFill>
                <a:effectLst/>
                <a:latin typeface="+mn-lt"/>
                <a:ea typeface="+mn-ea"/>
                <a:cs typeface="+mn-cs"/>
              </a:rPr>
              <a:t>	Database: </a:t>
            </a:r>
            <a:r>
              <a:rPr lang="en-US" sz="2400" kern="1200" dirty="0" err="1" smtClean="0">
                <a:solidFill>
                  <a:schemeClr val="tx1"/>
                </a:solidFill>
                <a:effectLst/>
                <a:latin typeface="+mn-lt"/>
                <a:ea typeface="+mn-ea"/>
                <a:cs typeface="+mn-cs"/>
              </a:rPr>
              <a:t>MongoDB</a:t>
            </a:r>
            <a:r>
              <a:rPr lang="en-US" sz="2400" kern="1200" dirty="0" smtClean="0">
                <a:solidFill>
                  <a:schemeClr val="tx1"/>
                </a:solidFill>
                <a:effectLst/>
                <a:latin typeface="+mn-lt"/>
                <a:ea typeface="+mn-ea"/>
                <a:cs typeface="+mn-cs"/>
              </a:rPr>
              <a:t>/</a:t>
            </a:r>
            <a:r>
              <a:rPr lang="en-US" sz="2400" kern="1200" dirty="0" err="1" smtClean="0">
                <a:solidFill>
                  <a:schemeClr val="tx1"/>
                </a:solidFill>
                <a:effectLst/>
                <a:latin typeface="+mn-lt"/>
                <a:ea typeface="+mn-ea"/>
                <a:cs typeface="+mn-cs"/>
              </a:rPr>
              <a:t>CouchDB</a:t>
            </a:r>
            <a:endParaRPr lang="en-US" sz="2400" kern="1200" dirty="0" smtClean="0">
              <a:solidFill>
                <a:schemeClr val="tx1"/>
              </a:solidFill>
              <a:effectLst/>
              <a:latin typeface="+mn-lt"/>
              <a:ea typeface="+mn-ea"/>
              <a:cs typeface="+mn-cs"/>
            </a:endParaRPr>
          </a:p>
          <a:p>
            <a:pPr marL="0" marR="0" lvl="3" indent="0" algn="l" defTabSz="812810" rtl="0" eaLnBrk="1" fontAlgn="auto" latinLnBrk="0" hangingPunct="1">
              <a:lnSpc>
                <a:spcPct val="100000"/>
              </a:lnSpc>
              <a:spcBef>
                <a:spcPts val="0"/>
              </a:spcBef>
              <a:spcAft>
                <a:spcPts val="0"/>
              </a:spcAft>
              <a:buClrTx/>
              <a:buSzTx/>
              <a:buFontTx/>
              <a:buNone/>
              <a:tabLst/>
              <a:defRPr/>
            </a:pPr>
            <a:r>
              <a:rPr lang="en-US" sz="2400" kern="1200" dirty="0" smtClean="0">
                <a:solidFill>
                  <a:schemeClr val="tx1"/>
                </a:solidFill>
                <a:effectLst/>
                <a:latin typeface="+mn-lt"/>
                <a:ea typeface="+mn-ea"/>
                <a:cs typeface="+mn-cs"/>
              </a:rPr>
              <a:t>	IDE: </a:t>
            </a:r>
            <a:r>
              <a:rPr lang="en-US" sz="2400" kern="1200" dirty="0" err="1" smtClean="0">
                <a:solidFill>
                  <a:schemeClr val="tx1"/>
                </a:solidFill>
                <a:effectLst/>
                <a:latin typeface="+mn-lt"/>
                <a:ea typeface="+mn-ea"/>
                <a:cs typeface="+mn-cs"/>
              </a:rPr>
              <a:t>WebStorm</a:t>
            </a:r>
            <a:endParaRPr lang="en-US" sz="2400" kern="1200" dirty="0" smtClean="0">
              <a:solidFill>
                <a:schemeClr val="tx1"/>
              </a:solidFill>
              <a:effectLst/>
              <a:latin typeface="+mn-lt"/>
              <a:ea typeface="+mn-ea"/>
              <a:cs typeface="+mn-cs"/>
            </a:endParaRPr>
          </a:p>
          <a:p>
            <a:pPr marL="0" marR="0" lvl="3" indent="0" algn="l" defTabSz="812810" rtl="0" eaLnBrk="1" fontAlgn="auto" latinLnBrk="0" hangingPunct="1">
              <a:lnSpc>
                <a:spcPct val="100000"/>
              </a:lnSpc>
              <a:spcBef>
                <a:spcPts val="0"/>
              </a:spcBef>
              <a:spcAft>
                <a:spcPts val="0"/>
              </a:spcAft>
              <a:buClrTx/>
              <a:buSzTx/>
              <a:buFontTx/>
              <a:buNone/>
              <a:tabLst/>
              <a:defRPr/>
            </a:pPr>
            <a:r>
              <a:rPr lang="en-US" sz="2400" kern="1200" dirty="0" smtClean="0">
                <a:solidFill>
                  <a:schemeClr val="tx1"/>
                </a:solidFill>
                <a:effectLst/>
                <a:latin typeface="+mn-lt"/>
                <a:ea typeface="+mn-ea"/>
                <a:cs typeface="+mn-cs"/>
              </a:rPr>
              <a:t>	Release Tool: </a:t>
            </a:r>
            <a:r>
              <a:rPr lang="en-US" sz="2400" kern="1200" dirty="0" err="1" smtClean="0">
                <a:solidFill>
                  <a:schemeClr val="tx1"/>
                </a:solidFill>
                <a:effectLst/>
                <a:latin typeface="+mn-lt"/>
                <a:ea typeface="+mn-ea"/>
                <a:cs typeface="+mn-cs"/>
              </a:rPr>
              <a:t>npm</a:t>
            </a:r>
            <a:r>
              <a:rPr lang="en-US" sz="2400" kern="1200" dirty="0" smtClean="0">
                <a:solidFill>
                  <a:schemeClr val="tx1"/>
                </a:solidFill>
                <a:effectLst/>
                <a:latin typeface="+mn-lt"/>
                <a:ea typeface="+mn-ea"/>
                <a:cs typeface="+mn-cs"/>
              </a:rPr>
              <a:t>/</a:t>
            </a:r>
            <a:r>
              <a:rPr lang="en-US" sz="2400" kern="1200" dirty="0" err="1" smtClean="0">
                <a:solidFill>
                  <a:schemeClr val="tx1"/>
                </a:solidFill>
                <a:effectLst/>
                <a:latin typeface="+mn-lt"/>
                <a:ea typeface="+mn-ea"/>
                <a:cs typeface="+mn-cs"/>
              </a:rPr>
              <a:t>Git</a:t>
            </a:r>
            <a:endParaRPr lang="en-US" sz="2400" kern="1200" dirty="0" smtClean="0">
              <a:solidFill>
                <a:schemeClr val="tx1"/>
              </a:solidFill>
              <a:effectLst/>
              <a:latin typeface="+mn-lt"/>
              <a:ea typeface="+mn-ea"/>
              <a:cs typeface="+mn-cs"/>
            </a:endParaRPr>
          </a:p>
          <a:p>
            <a:pPr marL="0" marR="0" lvl="3" indent="0" algn="l" defTabSz="812810" rtl="0" eaLnBrk="1" fontAlgn="auto" latinLnBrk="0" hangingPunct="1">
              <a:lnSpc>
                <a:spcPct val="100000"/>
              </a:lnSpc>
              <a:spcBef>
                <a:spcPts val="0"/>
              </a:spcBef>
              <a:spcAft>
                <a:spcPts val="0"/>
              </a:spcAft>
              <a:buClrTx/>
              <a:buSzTx/>
              <a:buFontTx/>
              <a:buNone/>
              <a:tabLst/>
              <a:defRPr/>
            </a:pPr>
            <a:r>
              <a:rPr lang="en-US" sz="2400" kern="1200" dirty="0" smtClean="0">
                <a:solidFill>
                  <a:schemeClr val="tx1"/>
                </a:solidFill>
                <a:effectLst/>
                <a:latin typeface="+mn-lt"/>
                <a:ea typeface="+mn-ea"/>
                <a:cs typeface="+mn-cs"/>
              </a:rPr>
              <a:t>	Deployment: Chef/</a:t>
            </a:r>
            <a:r>
              <a:rPr lang="en-US" sz="2400" kern="1200" dirty="0" err="1" smtClean="0">
                <a:solidFill>
                  <a:schemeClr val="tx1"/>
                </a:solidFill>
                <a:effectLst/>
                <a:latin typeface="+mn-lt"/>
                <a:ea typeface="+mn-ea"/>
                <a:cs typeface="+mn-cs"/>
              </a:rPr>
              <a:t>Git</a:t>
            </a:r>
            <a:r>
              <a:rPr lang="en-US" sz="2400" kern="1200" dirty="0" smtClean="0">
                <a:solidFill>
                  <a:schemeClr val="tx1"/>
                </a:solidFill>
                <a:effectLst/>
                <a:latin typeface="+mn-lt"/>
                <a:ea typeface="+mn-ea"/>
                <a:cs typeface="+mn-cs"/>
              </a:rPr>
              <a:t> </a:t>
            </a:r>
          </a:p>
          <a:p>
            <a:pPr lvl="0"/>
            <a:r>
              <a:rPr lang="en-US" sz="2400" kern="1200" dirty="0" smtClean="0">
                <a:solidFill>
                  <a:schemeClr val="tx1"/>
                </a:solidFill>
                <a:effectLst/>
                <a:latin typeface="+mn-lt"/>
                <a:ea typeface="+mn-ea"/>
                <a:cs typeface="+mn-cs"/>
              </a:rPr>
              <a:t>Hipster technology gaining credibility [DR]</a:t>
            </a:r>
          </a:p>
          <a:p>
            <a:pPr lvl="1"/>
            <a:r>
              <a:rPr lang="en-US" sz="2400" kern="1200" dirty="0" smtClean="0">
                <a:solidFill>
                  <a:schemeClr val="tx1"/>
                </a:solidFill>
                <a:effectLst/>
                <a:latin typeface="+mn-lt"/>
                <a:ea typeface="+mn-ea"/>
                <a:cs typeface="+mn-cs"/>
              </a:rPr>
              <a:t>Node modules</a:t>
            </a:r>
          </a:p>
          <a:p>
            <a:pPr lvl="2"/>
            <a:r>
              <a:rPr lang="fr-CA" sz="2400" kern="1200" dirty="0" err="1" smtClean="0">
                <a:solidFill>
                  <a:schemeClr val="tx1"/>
                </a:solidFill>
                <a:effectLst/>
                <a:latin typeface="+mn-lt"/>
                <a:ea typeface="+mn-ea"/>
                <a:cs typeface="+mn-cs"/>
              </a:rPr>
              <a:t>Databases</a:t>
            </a:r>
            <a:r>
              <a:rPr lang="fr-CA" sz="2400" kern="1200" dirty="0" smtClean="0">
                <a:solidFill>
                  <a:schemeClr val="tx1"/>
                </a:solidFill>
                <a:effectLst/>
                <a:latin typeface="+mn-lt"/>
                <a:ea typeface="+mn-ea"/>
                <a:cs typeface="+mn-cs"/>
              </a:rPr>
              <a:t>: </a:t>
            </a:r>
            <a:r>
              <a:rPr lang="fr-CA" sz="2400" kern="1200" dirty="0" err="1" smtClean="0">
                <a:solidFill>
                  <a:schemeClr val="tx1"/>
                </a:solidFill>
                <a:effectLst/>
                <a:latin typeface="+mn-lt"/>
                <a:ea typeface="+mn-ea"/>
                <a:cs typeface="+mn-cs"/>
              </a:rPr>
              <a:t>MongoDB</a:t>
            </a:r>
            <a:r>
              <a:rPr lang="fr-CA" sz="2400" kern="1200" dirty="0" smtClean="0">
                <a:solidFill>
                  <a:schemeClr val="tx1"/>
                </a:solidFill>
                <a:effectLst/>
                <a:latin typeface="+mn-lt"/>
                <a:ea typeface="+mn-ea"/>
                <a:cs typeface="+mn-cs"/>
              </a:rPr>
              <a:t>, </a:t>
            </a:r>
            <a:r>
              <a:rPr lang="fr-CA" sz="2400" kern="1200" dirty="0" err="1" smtClean="0">
                <a:solidFill>
                  <a:schemeClr val="tx1"/>
                </a:solidFill>
                <a:effectLst/>
                <a:latin typeface="+mn-lt"/>
                <a:ea typeface="+mn-ea"/>
                <a:cs typeface="+mn-cs"/>
              </a:rPr>
              <a:t>CouchDB</a:t>
            </a:r>
            <a:r>
              <a:rPr lang="fr-CA" sz="2400" kern="1200" dirty="0" smtClean="0">
                <a:solidFill>
                  <a:schemeClr val="tx1"/>
                </a:solidFill>
                <a:effectLst/>
                <a:latin typeface="+mn-lt"/>
                <a:ea typeface="+mn-ea"/>
                <a:cs typeface="+mn-cs"/>
              </a:rPr>
              <a:t>, PostgreSQL, etc.</a:t>
            </a:r>
            <a:endParaRPr lang="en-US" sz="2400" kern="1200" dirty="0" smtClean="0">
              <a:solidFill>
                <a:schemeClr val="tx1"/>
              </a:solidFill>
              <a:effectLst/>
              <a:latin typeface="+mn-lt"/>
              <a:ea typeface="+mn-ea"/>
              <a:cs typeface="+mn-cs"/>
            </a:endParaRPr>
          </a:p>
          <a:p>
            <a:pPr lvl="2"/>
            <a:r>
              <a:rPr lang="en-US" sz="2400" kern="1200" dirty="0" smtClean="0">
                <a:solidFill>
                  <a:schemeClr val="tx1"/>
                </a:solidFill>
                <a:effectLst/>
                <a:latin typeface="+mn-lt"/>
                <a:ea typeface="+mn-ea"/>
                <a:cs typeface="+mn-cs"/>
              </a:rPr>
              <a:t>Amazon : </a:t>
            </a:r>
            <a:r>
              <a:rPr lang="en-US" sz="2400" kern="1200" dirty="0" err="1" smtClean="0">
                <a:solidFill>
                  <a:schemeClr val="tx1"/>
                </a:solidFill>
                <a:effectLst/>
                <a:latin typeface="+mn-lt"/>
                <a:ea typeface="+mn-ea"/>
                <a:cs typeface="+mn-cs"/>
              </a:rPr>
              <a:t>aws-sdk</a:t>
            </a:r>
            <a:r>
              <a:rPr lang="en-US" sz="2400" kern="1200" dirty="0" smtClean="0">
                <a:solidFill>
                  <a:schemeClr val="tx1"/>
                </a:solidFill>
                <a:effectLst/>
                <a:latin typeface="+mn-lt"/>
                <a:ea typeface="+mn-ea"/>
                <a:cs typeface="+mn-cs"/>
              </a:rPr>
              <a:t>, </a:t>
            </a:r>
            <a:r>
              <a:rPr lang="en-US" sz="2400" kern="1200" dirty="0" err="1" smtClean="0">
                <a:solidFill>
                  <a:schemeClr val="tx1"/>
                </a:solidFill>
                <a:effectLst/>
                <a:latin typeface="+mn-lt"/>
                <a:ea typeface="+mn-ea"/>
                <a:cs typeface="+mn-cs"/>
              </a:rPr>
              <a:t>awssum</a:t>
            </a:r>
            <a:endParaRPr lang="en-US" sz="2400" kern="1200" dirty="0" smtClean="0">
              <a:solidFill>
                <a:schemeClr val="tx1"/>
              </a:solidFill>
              <a:effectLst/>
              <a:latin typeface="+mn-lt"/>
              <a:ea typeface="+mn-ea"/>
              <a:cs typeface="+mn-cs"/>
            </a:endParaRPr>
          </a:p>
          <a:p>
            <a:pPr lvl="2"/>
            <a:r>
              <a:rPr lang="en-US" sz="2400" kern="1200" dirty="0" smtClean="0">
                <a:solidFill>
                  <a:schemeClr val="tx1"/>
                </a:solidFill>
                <a:effectLst/>
                <a:latin typeface="+mn-lt"/>
                <a:ea typeface="+mn-ea"/>
                <a:cs typeface="+mn-cs"/>
              </a:rPr>
              <a:t>Build automation : Grunt.js</a:t>
            </a:r>
          </a:p>
          <a:p>
            <a:pPr lvl="1"/>
            <a:r>
              <a:rPr lang="en-US" sz="2400" kern="1200" dirty="0" smtClean="0">
                <a:solidFill>
                  <a:schemeClr val="tx1"/>
                </a:solidFill>
                <a:effectLst/>
                <a:latin typeface="+mn-lt"/>
                <a:ea typeface="+mn-ea"/>
                <a:cs typeface="+mn-cs"/>
              </a:rPr>
              <a:t>Chef recipes (deployment)</a:t>
            </a:r>
          </a:p>
          <a:p>
            <a:pPr lvl="1"/>
            <a:r>
              <a:rPr lang="en-US" sz="2400" kern="1200" dirty="0" err="1" smtClean="0">
                <a:solidFill>
                  <a:schemeClr val="tx1"/>
                </a:solidFill>
                <a:effectLst/>
                <a:latin typeface="+mn-lt"/>
                <a:ea typeface="+mn-ea"/>
                <a:cs typeface="+mn-cs"/>
              </a:rPr>
              <a:t>WebStorm</a:t>
            </a:r>
            <a:r>
              <a:rPr lang="en-US" sz="2400" kern="1200" dirty="0" smtClean="0">
                <a:solidFill>
                  <a:schemeClr val="tx1"/>
                </a:solidFill>
                <a:effectLst/>
                <a:latin typeface="+mn-lt"/>
                <a:ea typeface="+mn-ea"/>
                <a:cs typeface="+mn-cs"/>
              </a:rPr>
              <a:t> – Node.js ready</a:t>
            </a:r>
          </a:p>
          <a:p>
            <a:pPr marL="0" marR="0" lvl="3" indent="0" algn="l" defTabSz="81281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73E9330B-B1DA-214B-A229-0CB8492B91A5}" type="slidenum">
              <a:rPr lang="en-US" smtClean="0"/>
              <a:t>21</a:t>
            </a:fld>
            <a:endParaRPr lang="en-US" dirty="0"/>
          </a:p>
        </p:txBody>
      </p:sp>
    </p:spTree>
    <p:extLst>
      <p:ext uri="{BB962C8B-B14F-4D97-AF65-F5344CB8AC3E}">
        <p14:creationId xmlns:p14="http://schemas.microsoft.com/office/powerpoint/2010/main" val="32177433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3E9330B-B1DA-214B-A229-0CB8492B91A5}" type="slidenum">
              <a:rPr lang="en-US" smtClean="0"/>
              <a:t>25</a:t>
            </a:fld>
            <a:endParaRPr lang="en-US" dirty="0"/>
          </a:p>
        </p:txBody>
      </p:sp>
    </p:spTree>
    <p:extLst>
      <p:ext uri="{BB962C8B-B14F-4D97-AF65-F5344CB8AC3E}">
        <p14:creationId xmlns:p14="http://schemas.microsoft.com/office/powerpoint/2010/main" val="42052360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itchFamily="34" charset="0"/>
              <a:buNone/>
            </a:pPr>
            <a:r>
              <a:rPr lang="en-US" dirty="0" smtClean="0"/>
              <a:t>Platform built on V8 engine (Chrome)</a:t>
            </a:r>
          </a:p>
          <a:p>
            <a:pPr marL="342900" indent="-342900">
              <a:buFontTx/>
              <a:buChar char="-"/>
            </a:pPr>
            <a:r>
              <a:rPr lang="en-US" dirty="0" smtClean="0"/>
              <a:t>Google’s open source, C++ based JavaScript engine that actually runs</a:t>
            </a:r>
            <a:r>
              <a:rPr lang="en-US" i="1" dirty="0" smtClean="0"/>
              <a:t> </a:t>
            </a:r>
            <a:r>
              <a:rPr lang="en-US" dirty="0" smtClean="0"/>
              <a:t>JavaScript. </a:t>
            </a:r>
          </a:p>
          <a:p>
            <a:pPr marL="342900" indent="-342900">
              <a:buFontTx/>
              <a:buChar char="-"/>
            </a:pPr>
            <a:r>
              <a:rPr lang="en-US" dirty="0" smtClean="0"/>
              <a:t>Node.js team took this C++ code and added other important libraries like TCP, HTTP and DNS to create Node.js</a:t>
            </a:r>
          </a:p>
          <a:p>
            <a:pPr marL="0" indent="0">
              <a:buFont typeface="Arial" pitchFamily="34" charset="0"/>
              <a:buNone/>
            </a:pPr>
            <a:endParaRPr lang="en-US" dirty="0" smtClean="0"/>
          </a:p>
          <a:p>
            <a:pPr marL="0" indent="0">
              <a:buFont typeface="Arial" pitchFamily="34" charset="0"/>
              <a:buNone/>
            </a:pPr>
            <a:r>
              <a:rPr lang="en-US" dirty="0" smtClean="0"/>
              <a:t>Non-blocking, event-driven I/O</a:t>
            </a:r>
          </a:p>
          <a:p>
            <a:pPr marL="0" marR="0" indent="0" algn="l" defTabSz="812810" rtl="0" eaLnBrk="1" fontAlgn="auto" latinLnBrk="0" hangingPunct="1">
              <a:lnSpc>
                <a:spcPct val="100000"/>
              </a:lnSpc>
              <a:spcBef>
                <a:spcPts val="0"/>
              </a:spcBef>
              <a:spcAft>
                <a:spcPts val="0"/>
              </a:spcAft>
              <a:buClrTx/>
              <a:buSzTx/>
              <a:buFont typeface="Arial" pitchFamily="34" charset="0"/>
              <a:buNone/>
              <a:tabLst/>
              <a:defRPr/>
            </a:pPr>
            <a:r>
              <a:rPr lang="en-US" dirty="0" smtClean="0"/>
              <a:t>Single threaded</a:t>
            </a:r>
          </a:p>
          <a:p>
            <a:pPr marL="342900" indent="-342900">
              <a:buFontTx/>
              <a:buChar char="-"/>
            </a:pPr>
            <a:r>
              <a:rPr lang="en-US" dirty="0" smtClean="0"/>
              <a:t>In order to write a fast and scalable server application, we typically end up writing it in a multi-threaded fashion. While you can build great multi-threaded apps in many languages, it usually requires a lot of expertise to build them correctly. On the other hand, these libraries (along with Chrome’s V8 engine) provide a different architecture that hides the complexities of multi-threaded apps while getting the same or better benefits.</a:t>
            </a:r>
          </a:p>
          <a:p>
            <a:pPr marL="342900" indent="-342900">
              <a:buFontTx/>
              <a:buChar char="-"/>
            </a:pPr>
            <a:r>
              <a:rPr lang="en-US" dirty="0" smtClean="0">
                <a:effectLst/>
              </a:rPr>
              <a:t>At the front, you have Chrome V8 engine (single threaded), event loop and other C/C++ libraries that run </a:t>
            </a:r>
            <a:r>
              <a:rPr lang="en-US" b="0" i="0" dirty="0" smtClean="0">
                <a:effectLst/>
              </a:rPr>
              <a:t>your</a:t>
            </a:r>
            <a:r>
              <a:rPr lang="en-US" dirty="0" smtClean="0">
                <a:effectLst/>
              </a:rPr>
              <a:t> JS code and listen to HTTP/TCP requests.</a:t>
            </a:r>
          </a:p>
          <a:p>
            <a:pPr marL="342900" indent="-342900">
              <a:buFontTx/>
              <a:buChar char="-"/>
            </a:pPr>
            <a:r>
              <a:rPr lang="en-US" dirty="0" smtClean="0">
                <a:effectLst/>
              </a:rPr>
              <a:t>A</a:t>
            </a:r>
            <a:r>
              <a:rPr lang="en-US" dirty="0" smtClean="0"/>
              <a:t>t the back of the server, you have </a:t>
            </a:r>
            <a:r>
              <a:rPr lang="en-US" dirty="0" err="1" smtClean="0"/>
              <a:t>libuv</a:t>
            </a:r>
            <a:r>
              <a:rPr lang="en-US" dirty="0" smtClean="0"/>
              <a:t> (includes </a:t>
            </a:r>
            <a:r>
              <a:rPr lang="en-US" dirty="0" err="1" smtClean="0"/>
              <a:t>libio</a:t>
            </a:r>
            <a:r>
              <a:rPr lang="en-US" dirty="0" smtClean="0"/>
              <a:t>) and other C/C++ libraries that provide asynchronous I/O.</a:t>
            </a:r>
          </a:p>
          <a:p>
            <a:pPr marL="0" indent="0">
              <a:buFont typeface="Arial" pitchFamily="34" charset="0"/>
              <a:buNone/>
            </a:pPr>
            <a:endParaRPr lang="en-US" dirty="0" smtClean="0"/>
          </a:p>
          <a:p>
            <a:pPr marL="0" indent="0">
              <a:buFont typeface="Arial" pitchFamily="34" charset="0"/>
              <a:buNone/>
            </a:pPr>
            <a:r>
              <a:rPr lang="en-US" dirty="0" smtClean="0"/>
              <a:t>Designed for distributed, data-intensive, real-time applications</a:t>
            </a:r>
          </a:p>
          <a:p>
            <a:pPr marL="0" indent="0">
              <a:buFont typeface="Arial" pitchFamily="34" charset="0"/>
              <a:buNone/>
            </a:pPr>
            <a:r>
              <a:rPr lang="en-US" dirty="0" smtClean="0"/>
              <a:t>Services written in JavaScript</a:t>
            </a:r>
          </a:p>
          <a:p>
            <a:pPr marL="0" indent="0">
              <a:buFont typeface="Arial" pitchFamily="34" charset="0"/>
              <a:buNone/>
            </a:pPr>
            <a:r>
              <a:rPr lang="en-US" dirty="0" smtClean="0"/>
              <a:t>Native C++ modules for computation intensive routines</a:t>
            </a:r>
          </a:p>
          <a:p>
            <a:endParaRPr lang="en-US" dirty="0"/>
          </a:p>
        </p:txBody>
      </p:sp>
      <p:sp>
        <p:nvSpPr>
          <p:cNvPr id="4" name="Slide Number Placeholder 3"/>
          <p:cNvSpPr>
            <a:spLocks noGrp="1"/>
          </p:cNvSpPr>
          <p:nvPr>
            <p:ph type="sldNum" sz="quarter" idx="10"/>
          </p:nvPr>
        </p:nvSpPr>
        <p:spPr/>
        <p:txBody>
          <a:bodyPr/>
          <a:lstStyle/>
          <a:p>
            <a:fld id="{73E9330B-B1DA-214B-A229-0CB8492B91A5}" type="slidenum">
              <a:rPr lang="en-US" smtClean="0"/>
              <a:t>3</a:t>
            </a:fld>
            <a:endParaRPr lang="en-US" dirty="0"/>
          </a:p>
        </p:txBody>
      </p:sp>
    </p:spTree>
    <p:extLst>
      <p:ext uri="{BB962C8B-B14F-4D97-AF65-F5344CB8AC3E}">
        <p14:creationId xmlns:p14="http://schemas.microsoft.com/office/powerpoint/2010/main" val="1213150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itchFamily="34" charset="0"/>
              <a:buNone/>
            </a:pPr>
            <a:r>
              <a:rPr lang="en-US" dirty="0" smtClean="0"/>
              <a:t>Non-blocking, event-driven I/O</a:t>
            </a:r>
          </a:p>
          <a:p>
            <a:pPr marL="0" marR="0" indent="0" algn="l" defTabSz="812810" rtl="0" eaLnBrk="1" fontAlgn="auto" latinLnBrk="0" hangingPunct="1">
              <a:lnSpc>
                <a:spcPct val="100000"/>
              </a:lnSpc>
              <a:spcBef>
                <a:spcPts val="0"/>
              </a:spcBef>
              <a:spcAft>
                <a:spcPts val="0"/>
              </a:spcAft>
              <a:buClrTx/>
              <a:buSzTx/>
              <a:buFont typeface="Arial" pitchFamily="34" charset="0"/>
              <a:buNone/>
              <a:tabLst/>
              <a:defRPr/>
            </a:pPr>
            <a:r>
              <a:rPr lang="en-US" dirty="0" smtClean="0"/>
              <a:t>Single threaded</a:t>
            </a:r>
          </a:p>
          <a:p>
            <a:pPr marL="342900" indent="-342900">
              <a:buFontTx/>
              <a:buChar char="-"/>
            </a:pPr>
            <a:r>
              <a:rPr lang="en-US" dirty="0" smtClean="0"/>
              <a:t>In order to write a fast and scalable server application, we typically end up writing it in a multi-threaded fashion. While you can build great multi-threaded apps in many languages, it usually requires a lot of expertise to build them correctly. On the other hand, these libraries (along with Chrome’s V8 engine) provide a different architecture that hides the complexities of multi-threaded apps while getting the same or better benefits.</a:t>
            </a:r>
          </a:p>
          <a:p>
            <a:pPr marL="342900" indent="-342900">
              <a:buFontTx/>
              <a:buChar char="-"/>
            </a:pPr>
            <a:r>
              <a:rPr lang="en-US" dirty="0" smtClean="0">
                <a:effectLst/>
              </a:rPr>
              <a:t>At the front, you have Chrome V8 engine (single threaded), event loop and other C/C++ libraries that run </a:t>
            </a:r>
            <a:r>
              <a:rPr lang="en-US" b="1" i="1" dirty="0" smtClean="0">
                <a:effectLst/>
              </a:rPr>
              <a:t>your</a:t>
            </a:r>
            <a:r>
              <a:rPr lang="en-US" dirty="0" smtClean="0">
                <a:effectLst/>
              </a:rPr>
              <a:t> JS code and listen to HTTP/TCP requests.</a:t>
            </a:r>
          </a:p>
          <a:p>
            <a:pPr marL="342900" indent="-342900">
              <a:buFontTx/>
              <a:buChar char="-"/>
            </a:pPr>
            <a:r>
              <a:rPr lang="en-US" dirty="0" smtClean="0">
                <a:effectLst/>
              </a:rPr>
              <a:t>A</a:t>
            </a:r>
            <a:r>
              <a:rPr lang="en-US" dirty="0" smtClean="0"/>
              <a:t>t the back of the server, you have </a:t>
            </a:r>
            <a:r>
              <a:rPr lang="en-US" dirty="0" err="1" smtClean="0"/>
              <a:t>libuv</a:t>
            </a:r>
            <a:r>
              <a:rPr lang="en-US" dirty="0" smtClean="0"/>
              <a:t> (includes </a:t>
            </a:r>
            <a:r>
              <a:rPr lang="en-US" dirty="0" err="1" smtClean="0"/>
              <a:t>libio</a:t>
            </a:r>
            <a:r>
              <a:rPr lang="en-US" dirty="0" smtClean="0"/>
              <a:t>) and other C/C++ libraries that provide asynchronous I/O.</a:t>
            </a:r>
          </a:p>
        </p:txBody>
      </p:sp>
      <p:sp>
        <p:nvSpPr>
          <p:cNvPr id="4" name="Slide Number Placeholder 3"/>
          <p:cNvSpPr>
            <a:spLocks noGrp="1"/>
          </p:cNvSpPr>
          <p:nvPr>
            <p:ph type="sldNum" sz="quarter" idx="10"/>
          </p:nvPr>
        </p:nvSpPr>
        <p:spPr/>
        <p:txBody>
          <a:bodyPr/>
          <a:lstStyle/>
          <a:p>
            <a:fld id="{73E9330B-B1DA-214B-A229-0CB8492B91A5}" type="slidenum">
              <a:rPr lang="en-US" smtClean="0"/>
              <a:t>4</a:t>
            </a:fld>
            <a:endParaRPr lang="en-US" dirty="0"/>
          </a:p>
        </p:txBody>
      </p:sp>
    </p:spTree>
    <p:extLst>
      <p:ext uri="{BB962C8B-B14F-4D97-AF65-F5344CB8AC3E}">
        <p14:creationId xmlns:p14="http://schemas.microsoft.com/office/powerpoint/2010/main" val="1213150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Node.js Overall:</a:t>
            </a:r>
          </a:p>
          <a:p>
            <a:pPr marL="342900" indent="-342900">
              <a:buFontTx/>
              <a:buChar char="-"/>
            </a:pPr>
            <a:r>
              <a:rPr lang="en-US" dirty="0" smtClean="0"/>
              <a:t>Lower I/O cost (compared to Apache)</a:t>
            </a:r>
          </a:p>
          <a:p>
            <a:pPr marL="342900" indent="-342900">
              <a:buFontTx/>
              <a:buChar char="-"/>
            </a:pPr>
            <a:r>
              <a:rPr lang="en-US" dirty="0" smtClean="0"/>
              <a:t>Lower Memory footprint (compared</a:t>
            </a:r>
            <a:r>
              <a:rPr lang="en-US" baseline="0" dirty="0" smtClean="0"/>
              <a:t> to Apache)</a:t>
            </a:r>
          </a:p>
          <a:p>
            <a:pPr marL="342900" indent="-342900">
              <a:buFontTx/>
              <a:buChar char="-"/>
            </a:pPr>
            <a:r>
              <a:rPr lang="en-US" baseline="0" dirty="0" smtClean="0"/>
              <a:t>A lot of public libraries, really popular</a:t>
            </a:r>
            <a:endParaRPr lang="en-US" dirty="0" smtClean="0"/>
          </a:p>
          <a:p>
            <a:endParaRPr lang="en-US" dirty="0" smtClean="0"/>
          </a:p>
          <a:p>
            <a:r>
              <a:rPr lang="en-US" dirty="0" smtClean="0"/>
              <a:t>For us:</a:t>
            </a:r>
          </a:p>
          <a:p>
            <a:r>
              <a:rPr lang="en-US" dirty="0" smtClean="0"/>
              <a:t>Scalability and stability proven by many serious users (LinkedIn,</a:t>
            </a:r>
            <a:r>
              <a:rPr lang="en-US" baseline="0" dirty="0" smtClean="0"/>
              <a:t> eBay, Yahoo)</a:t>
            </a:r>
          </a:p>
          <a:p>
            <a:r>
              <a:rPr lang="en-US" baseline="0" dirty="0" smtClean="0"/>
              <a:t>Fast ramp up for our inexperienced developers</a:t>
            </a:r>
          </a:p>
          <a:p>
            <a:r>
              <a:rPr lang="en-US" baseline="0" dirty="0" smtClean="0"/>
              <a:t>Node.js only dependency:</a:t>
            </a:r>
          </a:p>
          <a:p>
            <a:pPr marL="342900" indent="-342900">
              <a:buFontTx/>
              <a:buChar char="-"/>
            </a:pPr>
            <a:r>
              <a:rPr lang="en-US" baseline="0" dirty="0" smtClean="0"/>
              <a:t>Development Environment set-up</a:t>
            </a:r>
          </a:p>
          <a:p>
            <a:pPr marL="342900" indent="-342900">
              <a:buFontTx/>
              <a:buChar char="-"/>
            </a:pPr>
            <a:r>
              <a:rPr lang="en-US" baseline="0" dirty="0" smtClean="0"/>
              <a:t>Development</a:t>
            </a:r>
          </a:p>
          <a:p>
            <a:pPr marL="342900" indent="-342900">
              <a:buFontTx/>
              <a:buChar char="-"/>
            </a:pPr>
            <a:r>
              <a:rPr lang="en-US" baseline="0" dirty="0" smtClean="0"/>
              <a:t>Infrastructure bindings (database, queues, etc.)</a:t>
            </a:r>
          </a:p>
          <a:p>
            <a:pPr marL="342900" indent="-342900">
              <a:buFontTx/>
              <a:buChar char="-"/>
            </a:pPr>
            <a:r>
              <a:rPr lang="en-US" baseline="0" dirty="0" smtClean="0"/>
              <a:t>Tools (Task Runner aka Grunt, QA, etc.)</a:t>
            </a:r>
            <a:endParaRPr lang="en-US" dirty="0"/>
          </a:p>
        </p:txBody>
      </p:sp>
      <p:sp>
        <p:nvSpPr>
          <p:cNvPr id="4" name="Slide Number Placeholder 3"/>
          <p:cNvSpPr>
            <a:spLocks noGrp="1"/>
          </p:cNvSpPr>
          <p:nvPr>
            <p:ph type="sldNum" sz="quarter" idx="10"/>
          </p:nvPr>
        </p:nvSpPr>
        <p:spPr/>
        <p:txBody>
          <a:bodyPr/>
          <a:lstStyle/>
          <a:p>
            <a:fld id="{73E9330B-B1DA-214B-A229-0CB8492B91A5}" type="slidenum">
              <a:rPr lang="en-US" smtClean="0"/>
              <a:t>5</a:t>
            </a:fld>
            <a:endParaRPr lang="en-US" dirty="0"/>
          </a:p>
        </p:txBody>
      </p:sp>
    </p:spTree>
    <p:extLst>
      <p:ext uri="{BB962C8B-B14F-4D97-AF65-F5344CB8AC3E}">
        <p14:creationId xmlns:p14="http://schemas.microsoft.com/office/powerpoint/2010/main" val="18795841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Node.js</a:t>
            </a:r>
            <a:r>
              <a:rPr lang="en-US" baseline="0" dirty="0" smtClean="0"/>
              <a:t> provide a lot for module size projects. But what about building big projects around Node.js? What is missing and/or not provided out of the box by Node.js?</a:t>
            </a:r>
          </a:p>
          <a:p>
            <a:endParaRPr lang="en-US" baseline="0" dirty="0" smtClean="0"/>
          </a:p>
          <a:p>
            <a:r>
              <a:rPr lang="en-US" baseline="0" dirty="0" smtClean="0"/>
              <a:t>We had the leisure to build the development environment from scratch, without any restriction from legacy applications or restriction on the technology to choose.</a:t>
            </a:r>
          </a:p>
          <a:p>
            <a:r>
              <a:rPr lang="en-US" baseline="0" dirty="0" smtClean="0"/>
              <a:t>We wanted our environment to be developer centric, optimized for developer daily workflow.</a:t>
            </a:r>
          </a:p>
          <a:p>
            <a:endParaRPr lang="en-US" baseline="0" dirty="0" smtClean="0"/>
          </a:p>
          <a:p>
            <a:r>
              <a:rPr lang="en-US" baseline="0" dirty="0" smtClean="0"/>
              <a:t>At the same time, we wanted to facilitate deployment, to limit the bugs that sometimes appear when deploying in the Cloud.</a:t>
            </a:r>
          </a:p>
          <a:p>
            <a:r>
              <a:rPr lang="en-US" baseline="0" dirty="0" smtClean="0"/>
              <a:t>The dream was to allow developers to quickly spawn the whole stack on their local workstation, on a VM network or on Amazon, each environment being as similar as possible to one another (increase development/production parity) -&gt; </a:t>
            </a:r>
            <a:r>
              <a:rPr lang="en-US" baseline="0" dirty="0" err="1" smtClean="0"/>
              <a:t>DevOps</a:t>
            </a:r>
            <a:endParaRPr lang="en-US" baseline="0" dirty="0" smtClean="0"/>
          </a:p>
          <a:p>
            <a:endParaRPr lang="en-US" baseline="0" dirty="0" smtClean="0"/>
          </a:p>
          <a:p>
            <a:r>
              <a:rPr lang="en-US" baseline="0" dirty="0" smtClean="0"/>
              <a:t>Also, the teams needs to be able to easily share components. </a:t>
            </a:r>
            <a:r>
              <a:rPr lang="en-US" baseline="0" dirty="0" smtClean="0">
                <a:solidFill>
                  <a:srgbClr val="FF0000"/>
                </a:solidFill>
              </a:rPr>
              <a:t>(to develop)</a:t>
            </a:r>
            <a:endParaRPr lang="en-US" dirty="0">
              <a:solidFill>
                <a:srgbClr val="FF0000"/>
              </a:solidFill>
            </a:endParaRPr>
          </a:p>
        </p:txBody>
      </p:sp>
      <p:sp>
        <p:nvSpPr>
          <p:cNvPr id="4" name="Slide Number Placeholder 3"/>
          <p:cNvSpPr>
            <a:spLocks noGrp="1"/>
          </p:cNvSpPr>
          <p:nvPr>
            <p:ph type="sldNum" sz="quarter" idx="10"/>
          </p:nvPr>
        </p:nvSpPr>
        <p:spPr/>
        <p:txBody>
          <a:bodyPr/>
          <a:lstStyle/>
          <a:p>
            <a:fld id="{73E9330B-B1DA-214B-A229-0CB8492B91A5}" type="slidenum">
              <a:rPr lang="en-US" smtClean="0"/>
              <a:t>7</a:t>
            </a:fld>
            <a:endParaRPr lang="en-US" dirty="0"/>
          </a:p>
        </p:txBody>
      </p:sp>
    </p:spTree>
    <p:extLst>
      <p:ext uri="{BB962C8B-B14F-4D97-AF65-F5344CB8AC3E}">
        <p14:creationId xmlns:p14="http://schemas.microsoft.com/office/powerpoint/2010/main" val="25831843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endParaRPr lang="en-US" dirty="0" smtClean="0"/>
          </a:p>
          <a:p>
            <a:r>
              <a:rPr lang="en-US" dirty="0" smtClean="0"/>
              <a:t>TECHNICAL NOTES:</a:t>
            </a:r>
          </a:p>
          <a:p>
            <a:r>
              <a:rPr lang="en-US" dirty="0" smtClean="0"/>
              <a:t>- Node.js</a:t>
            </a:r>
            <a:r>
              <a:rPr lang="en-US" baseline="0" dirty="0" smtClean="0"/>
              <a:t> modules follows </a:t>
            </a:r>
            <a:r>
              <a:rPr lang="en-US" baseline="0" dirty="0" err="1" smtClean="0"/>
              <a:t>CommonJS</a:t>
            </a:r>
            <a:r>
              <a:rPr lang="en-US" baseline="0" dirty="0" smtClean="0"/>
              <a:t> specification (ecosystem specification out of the browser)</a:t>
            </a:r>
            <a:endParaRPr lang="en-US" dirty="0" smtClean="0"/>
          </a:p>
          <a:p>
            <a:r>
              <a:rPr lang="en-US" dirty="0" smtClean="0"/>
              <a:t>- Inspired from </a:t>
            </a:r>
            <a:r>
              <a:rPr lang="en-US" dirty="0" err="1" smtClean="0"/>
              <a:t>RubyGems</a:t>
            </a:r>
            <a:endParaRPr lang="en-US" dirty="0" smtClean="0"/>
          </a:p>
          <a:p>
            <a:r>
              <a:rPr lang="en-US" dirty="0" smtClean="0"/>
              <a:t>- Native</a:t>
            </a:r>
            <a:r>
              <a:rPr lang="en-US" baseline="0" dirty="0" smtClean="0"/>
              <a:t> modules are built using node-gyp (MSVC 2010/2012 on Windows, GCC on Unix)</a:t>
            </a:r>
          </a:p>
          <a:p>
            <a:endParaRPr lang="en-US" dirty="0"/>
          </a:p>
        </p:txBody>
      </p:sp>
      <p:sp>
        <p:nvSpPr>
          <p:cNvPr id="4" name="Slide Number Placeholder 3"/>
          <p:cNvSpPr>
            <a:spLocks noGrp="1"/>
          </p:cNvSpPr>
          <p:nvPr>
            <p:ph type="sldNum" sz="quarter" idx="10"/>
          </p:nvPr>
        </p:nvSpPr>
        <p:spPr/>
        <p:txBody>
          <a:bodyPr/>
          <a:lstStyle/>
          <a:p>
            <a:fld id="{73E9330B-B1DA-214B-A229-0CB8492B91A5}" type="slidenum">
              <a:rPr lang="en-US" smtClean="0"/>
              <a:t>8</a:t>
            </a:fld>
            <a:endParaRPr lang="en-US" dirty="0"/>
          </a:p>
        </p:txBody>
      </p:sp>
    </p:spTree>
    <p:extLst>
      <p:ext uri="{BB962C8B-B14F-4D97-AF65-F5344CB8AC3E}">
        <p14:creationId xmlns:p14="http://schemas.microsoft.com/office/powerpoint/2010/main" val="32035716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3" indent="0">
              <a:buFont typeface="Arial" pitchFamily="34" charset="0"/>
              <a:buNone/>
            </a:pPr>
            <a:r>
              <a:rPr lang="en-US" dirty="0" smtClean="0"/>
              <a:t>Developer workspace + components (services/web/</a:t>
            </a:r>
            <a:r>
              <a:rPr lang="en-US" dirty="0" err="1" smtClean="0"/>
              <a:t>api</a:t>
            </a:r>
            <a:r>
              <a:rPr lang="en-US" dirty="0" smtClean="0"/>
              <a:t>)</a:t>
            </a:r>
          </a:p>
          <a:p>
            <a:pPr marL="0" lvl="3" indent="0">
              <a:buFont typeface="Arial" pitchFamily="34" charset="0"/>
              <a:buNone/>
            </a:pPr>
            <a:endParaRPr lang="en-US" dirty="0" smtClean="0"/>
          </a:p>
          <a:p>
            <a:pPr marL="0" marR="0" lvl="3" indent="0" algn="l" defTabSz="812810" rtl="0" eaLnBrk="1" fontAlgn="auto" latinLnBrk="0" hangingPunct="1">
              <a:lnSpc>
                <a:spcPct val="100000"/>
              </a:lnSpc>
              <a:spcBef>
                <a:spcPts val="0"/>
              </a:spcBef>
              <a:spcAft>
                <a:spcPts val="0"/>
              </a:spcAft>
              <a:buClrTx/>
              <a:buSzTx/>
              <a:buFont typeface="Arial" pitchFamily="34" charset="0"/>
              <a:buNone/>
              <a:tabLst/>
              <a:defRPr/>
            </a:pPr>
            <a:r>
              <a:rPr lang="en-US" dirty="0" smtClean="0"/>
              <a:t>Split between web services and static content</a:t>
            </a:r>
          </a:p>
          <a:p>
            <a:pPr marL="0" lvl="3" indent="0">
              <a:buFont typeface="Arial" pitchFamily="34" charset="0"/>
              <a:buNone/>
            </a:pPr>
            <a:endParaRPr lang="en-US" dirty="0" smtClean="0"/>
          </a:p>
          <a:p>
            <a:pPr marL="0" lvl="3" indent="0">
              <a:buFont typeface="Arial" pitchFamily="34" charset="0"/>
              <a:buNone/>
            </a:pPr>
            <a:r>
              <a:rPr lang="en-US" dirty="0" smtClean="0"/>
              <a:t>Self contained environment</a:t>
            </a:r>
            <a:r>
              <a:rPr lang="en-US" baseline="0" dirty="0" smtClean="0"/>
              <a:t> for developers</a:t>
            </a:r>
          </a:p>
          <a:p>
            <a:pPr marL="342900" lvl="3" indent="-342900">
              <a:buFontTx/>
              <a:buChar char="-"/>
            </a:pPr>
            <a:r>
              <a:rPr lang="en-US" baseline="0" dirty="0" smtClean="0"/>
              <a:t>Install all dependencies</a:t>
            </a:r>
          </a:p>
          <a:p>
            <a:pPr marL="342900" lvl="3" indent="-342900">
              <a:buFontTx/>
              <a:buChar char="-"/>
            </a:pPr>
            <a:r>
              <a:rPr lang="en-US" baseline="0" dirty="0" smtClean="0"/>
              <a:t>Start all services</a:t>
            </a:r>
          </a:p>
          <a:p>
            <a:pPr marL="342900" lvl="3" indent="-342900">
              <a:buFontTx/>
              <a:buChar char="-"/>
            </a:pPr>
            <a:r>
              <a:rPr lang="en-US" baseline="0" dirty="0" smtClean="0"/>
              <a:t>Run all tests</a:t>
            </a:r>
            <a:endParaRPr lang="en-US" dirty="0" smtClean="0"/>
          </a:p>
        </p:txBody>
      </p:sp>
      <p:sp>
        <p:nvSpPr>
          <p:cNvPr id="4" name="Slide Number Placeholder 3"/>
          <p:cNvSpPr>
            <a:spLocks noGrp="1"/>
          </p:cNvSpPr>
          <p:nvPr>
            <p:ph type="sldNum" sz="quarter" idx="10"/>
          </p:nvPr>
        </p:nvSpPr>
        <p:spPr/>
        <p:txBody>
          <a:bodyPr/>
          <a:lstStyle/>
          <a:p>
            <a:fld id="{73E9330B-B1DA-214B-A229-0CB8492B91A5}" type="slidenum">
              <a:rPr lang="en-US" smtClean="0"/>
              <a:t>10</a:t>
            </a:fld>
            <a:endParaRPr lang="en-US" dirty="0"/>
          </a:p>
        </p:txBody>
      </p:sp>
    </p:spTree>
    <p:extLst>
      <p:ext uri="{BB962C8B-B14F-4D97-AF65-F5344CB8AC3E}">
        <p14:creationId xmlns:p14="http://schemas.microsoft.com/office/powerpoint/2010/main" val="38540045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err="1" smtClean="0"/>
              <a:t>webDependencies</a:t>
            </a:r>
            <a:r>
              <a:rPr lang="en-US" baseline="0" dirty="0" smtClean="0"/>
              <a:t> create symbolic link to web component that are served by the web service.</a:t>
            </a:r>
          </a:p>
          <a:p>
            <a:endParaRPr lang="en-US" baseline="0" dirty="0" smtClean="0"/>
          </a:p>
          <a:p>
            <a:pPr marL="0" lvl="3" indent="0">
              <a:buFont typeface="Arial" pitchFamily="34" charset="0"/>
              <a:buNone/>
            </a:pPr>
            <a:r>
              <a:rPr lang="en-US" dirty="0" smtClean="0"/>
              <a:t>Leveraging </a:t>
            </a:r>
            <a:r>
              <a:rPr lang="en-US" dirty="0" err="1" smtClean="0"/>
              <a:t>npm</a:t>
            </a:r>
            <a:r>
              <a:rPr lang="en-US" dirty="0" smtClean="0"/>
              <a:t> power for our needs</a:t>
            </a:r>
          </a:p>
          <a:p>
            <a:pPr marL="342900" marR="0" lvl="3" indent="-342900" algn="l" defTabSz="812810" rtl="0" eaLnBrk="1" fontAlgn="auto" latinLnBrk="0" hangingPunct="1">
              <a:lnSpc>
                <a:spcPct val="100000"/>
              </a:lnSpc>
              <a:spcBef>
                <a:spcPts val="0"/>
              </a:spcBef>
              <a:spcAft>
                <a:spcPts val="0"/>
              </a:spcAft>
              <a:buClrTx/>
              <a:buSzTx/>
              <a:buFont typeface="Arial" pitchFamily="34" charset="0"/>
              <a:buChar char="•"/>
              <a:tabLst/>
              <a:defRPr/>
            </a:pPr>
            <a:r>
              <a:rPr lang="en-US" dirty="0" smtClean="0"/>
              <a:t>Extend </a:t>
            </a:r>
            <a:r>
              <a:rPr lang="en-US" dirty="0" err="1" smtClean="0"/>
              <a:t>package</a:t>
            </a:r>
            <a:r>
              <a:rPr lang="en-US" baseline="0" dirty="0" err="1" smtClean="0"/>
              <a:t>.json</a:t>
            </a:r>
            <a:r>
              <a:rPr lang="en-US" baseline="0" dirty="0" smtClean="0"/>
              <a:t> to support </a:t>
            </a:r>
            <a:r>
              <a:rPr lang="en-US" baseline="0" dirty="0" err="1" smtClean="0"/>
              <a:t>linkDependencies</a:t>
            </a:r>
            <a:r>
              <a:rPr lang="en-US" baseline="0" dirty="0" smtClean="0"/>
              <a:t>, create symbolic link when a web service use a node module in the same workspace</a:t>
            </a:r>
            <a:endParaRPr lang="en-US" dirty="0" smtClean="0"/>
          </a:p>
          <a:p>
            <a:pPr marL="0" lvl="3" indent="0">
              <a:buFont typeface="Arial" pitchFamily="34" charset="0"/>
              <a:buNone/>
            </a:pPr>
            <a:r>
              <a:rPr lang="en-US" dirty="0" smtClean="0"/>
              <a:t>One step installation using </a:t>
            </a:r>
            <a:r>
              <a:rPr lang="en-US" dirty="0" err="1" smtClean="0"/>
              <a:t>npm</a:t>
            </a:r>
            <a:r>
              <a:rPr lang="en-US" dirty="0" smtClean="0"/>
              <a:t> </a:t>
            </a:r>
            <a:r>
              <a:rPr lang="en-US" dirty="0" err="1" smtClean="0"/>
              <a:t>postinstall</a:t>
            </a:r>
            <a:r>
              <a:rPr lang="en-US" dirty="0" smtClean="0"/>
              <a:t> script</a:t>
            </a:r>
          </a:p>
          <a:p>
            <a:pPr marL="0" lvl="3" indent="0">
              <a:buFont typeface="Arial" pitchFamily="34" charset="0"/>
              <a:buNone/>
            </a:pPr>
            <a:r>
              <a:rPr lang="en-US" dirty="0" smtClean="0"/>
              <a:t>Easy to extend </a:t>
            </a:r>
            <a:r>
              <a:rPr lang="en-US" dirty="0" err="1" smtClean="0"/>
              <a:t>package.json</a:t>
            </a:r>
            <a:r>
              <a:rPr lang="en-US" dirty="0" smtClean="0"/>
              <a:t> format</a:t>
            </a:r>
            <a:endParaRPr lang="en-US" dirty="0"/>
          </a:p>
        </p:txBody>
      </p:sp>
      <p:sp>
        <p:nvSpPr>
          <p:cNvPr id="4" name="Slide Number Placeholder 3"/>
          <p:cNvSpPr>
            <a:spLocks noGrp="1"/>
          </p:cNvSpPr>
          <p:nvPr>
            <p:ph type="sldNum" sz="quarter" idx="10"/>
          </p:nvPr>
        </p:nvSpPr>
        <p:spPr/>
        <p:txBody>
          <a:bodyPr/>
          <a:lstStyle/>
          <a:p>
            <a:fld id="{73E9330B-B1DA-214B-A229-0CB8492B91A5}" type="slidenum">
              <a:rPr lang="en-US" smtClean="0"/>
              <a:t>11</a:t>
            </a:fld>
            <a:endParaRPr lang="en-US" dirty="0"/>
          </a:p>
        </p:txBody>
      </p:sp>
    </p:spTree>
    <p:extLst>
      <p:ext uri="{BB962C8B-B14F-4D97-AF65-F5344CB8AC3E}">
        <p14:creationId xmlns:p14="http://schemas.microsoft.com/office/powerpoint/2010/main" val="38540045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Great</a:t>
            </a:r>
            <a:r>
              <a:rPr lang="en-US" baseline="0" dirty="0" smtClean="0"/>
              <a:t> to use the same language for the task runner and for the development</a:t>
            </a:r>
          </a:p>
          <a:p>
            <a:endParaRPr lang="en-US" baseline="0" dirty="0" smtClean="0"/>
          </a:p>
          <a:p>
            <a:r>
              <a:rPr lang="en-US" baseline="0" dirty="0" smtClean="0"/>
              <a:t>*** Add company logos (Grunt, Electric Commander)</a:t>
            </a:r>
            <a:endParaRPr lang="en-US" dirty="0"/>
          </a:p>
        </p:txBody>
      </p:sp>
      <p:sp>
        <p:nvSpPr>
          <p:cNvPr id="4" name="Slide Number Placeholder 3"/>
          <p:cNvSpPr>
            <a:spLocks noGrp="1"/>
          </p:cNvSpPr>
          <p:nvPr>
            <p:ph type="sldNum" sz="quarter" idx="10"/>
          </p:nvPr>
        </p:nvSpPr>
        <p:spPr/>
        <p:txBody>
          <a:bodyPr/>
          <a:lstStyle/>
          <a:p>
            <a:fld id="{73E9330B-B1DA-214B-A229-0CB8492B91A5}" type="slidenum">
              <a:rPr lang="en-US" smtClean="0"/>
              <a:t>12</a:t>
            </a:fld>
            <a:endParaRPr lang="en-US" dirty="0"/>
          </a:p>
        </p:txBody>
      </p:sp>
    </p:spTree>
    <p:extLst>
      <p:ext uri="{BB962C8B-B14F-4D97-AF65-F5344CB8AC3E}">
        <p14:creationId xmlns:p14="http://schemas.microsoft.com/office/powerpoint/2010/main" val="288218059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Main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p:cNvSpPr/>
          <p:nvPr userDrawn="1"/>
        </p:nvSpPr>
        <p:spPr>
          <a:xfrm>
            <a:off x="0" y="2426764"/>
            <a:ext cx="16257588" cy="4088336"/>
          </a:xfrm>
          <a:prstGeom prst="rect">
            <a:avLst/>
          </a:prstGeom>
          <a:gradFill>
            <a:gsLst>
              <a:gs pos="25000">
                <a:schemeClr val="bg1">
                  <a:alpha val="92000"/>
                </a:schemeClr>
              </a:gs>
              <a:gs pos="100000">
                <a:schemeClr val="bg1">
                  <a:alpha val="50000"/>
                </a:schemeClr>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userDrawn="1"/>
        </p:nvSpPr>
        <p:spPr>
          <a:xfrm>
            <a:off x="0" y="5977350"/>
            <a:ext cx="16256000" cy="530352"/>
          </a:xfrm>
          <a:prstGeom prst="rect">
            <a:avLst/>
          </a:prstGeom>
          <a:gradFill flip="none" rotWithShape="1">
            <a:gsLst>
              <a:gs pos="82000">
                <a:schemeClr val="bg1"/>
              </a:gs>
              <a:gs pos="26000">
                <a:schemeClr val="bg1">
                  <a:alpha val="0"/>
                </a:schemeClr>
              </a:gs>
            </a:gsLst>
            <a:lin ang="0" scaled="1"/>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userDrawn="1"/>
        </p:nvSpPr>
        <p:spPr>
          <a:xfrm>
            <a:off x="0" y="8613648"/>
            <a:ext cx="16256000" cy="530352"/>
          </a:xfrm>
          <a:prstGeom prst="rect">
            <a:avLst/>
          </a:prstGeom>
          <a:solidFill>
            <a:schemeClr val="bg1">
              <a:alpha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 Placeholder 2"/>
          <p:cNvSpPr>
            <a:spLocks noGrp="1"/>
          </p:cNvSpPr>
          <p:nvPr>
            <p:ph type="body" sz="quarter" idx="10" hasCustomPrompt="1"/>
          </p:nvPr>
        </p:nvSpPr>
        <p:spPr>
          <a:xfrm>
            <a:off x="812880" y="3243122"/>
            <a:ext cx="9596241" cy="1606783"/>
          </a:xfrm>
          <a:prstGeom prst="rect">
            <a:avLst/>
          </a:prstGeom>
        </p:spPr>
        <p:txBody>
          <a:bodyPr lIns="0" tIns="0" rIns="0" bIns="0">
            <a:noAutofit/>
          </a:bodyPr>
          <a:lstStyle>
            <a:lvl1pPr marL="0" indent="0">
              <a:spcBef>
                <a:spcPts val="0"/>
              </a:spcBef>
              <a:buNone/>
              <a:defRPr sz="4800" b="1" baseline="0">
                <a:solidFill>
                  <a:schemeClr val="accent4"/>
                </a:solidFill>
              </a:defRPr>
            </a:lvl1pPr>
          </a:lstStyle>
          <a:p>
            <a:r>
              <a:rPr lang="en-US" sz="4500" dirty="0" smtClean="0"/>
              <a:t>Main title can extend over one or two lines</a:t>
            </a:r>
            <a:endParaRPr lang="en-US" sz="4500" dirty="0"/>
          </a:p>
        </p:txBody>
      </p:sp>
      <p:sp>
        <p:nvSpPr>
          <p:cNvPr id="5" name="Text Placeholder 4"/>
          <p:cNvSpPr>
            <a:spLocks noGrp="1"/>
          </p:cNvSpPr>
          <p:nvPr>
            <p:ph type="body" sz="quarter" idx="12" hasCustomPrompt="1"/>
          </p:nvPr>
        </p:nvSpPr>
        <p:spPr>
          <a:xfrm>
            <a:off x="812884" y="5159375"/>
            <a:ext cx="9596237" cy="516340"/>
          </a:xfrm>
          <a:prstGeom prst="rect">
            <a:avLst/>
          </a:prstGeom>
        </p:spPr>
        <p:txBody>
          <a:bodyPr lIns="0" tIns="0" rIns="0" bIns="0">
            <a:noAutofit/>
          </a:bodyPr>
          <a:lstStyle>
            <a:lvl1pPr marL="0" indent="0">
              <a:spcBef>
                <a:spcPts val="0"/>
              </a:spcBef>
              <a:buNone/>
              <a:defRPr sz="3200" b="0" baseline="0">
                <a:solidFill>
                  <a:srgbClr val="000000"/>
                </a:solidFill>
              </a:defRPr>
            </a:lvl1pPr>
          </a:lstStyle>
          <a:p>
            <a:pPr lvl="0"/>
            <a:r>
              <a:rPr lang="en-US" dirty="0" smtClean="0"/>
              <a:t>Presenter Name</a:t>
            </a:r>
          </a:p>
        </p:txBody>
      </p:sp>
      <p:sp>
        <p:nvSpPr>
          <p:cNvPr id="6" name="Text Placeholder 15"/>
          <p:cNvSpPr>
            <a:spLocks noGrp="1"/>
          </p:cNvSpPr>
          <p:nvPr>
            <p:ph type="body" sz="quarter" idx="13" hasCustomPrompt="1"/>
          </p:nvPr>
        </p:nvSpPr>
        <p:spPr>
          <a:xfrm>
            <a:off x="812880" y="5675715"/>
            <a:ext cx="9596241" cy="420285"/>
          </a:xfrm>
          <a:prstGeom prst="rect">
            <a:avLst/>
          </a:prstGeom>
        </p:spPr>
        <p:txBody>
          <a:bodyPr lIns="0" tIns="0" rIns="0" bIns="0">
            <a:noAutofit/>
          </a:bodyPr>
          <a:lstStyle>
            <a:lvl1pPr marL="0" indent="0">
              <a:spcBef>
                <a:spcPts val="0"/>
              </a:spcBef>
              <a:buNone/>
              <a:defRPr sz="2400" b="0" baseline="0">
                <a:solidFill>
                  <a:srgbClr val="000000"/>
                </a:solidFill>
              </a:defRPr>
            </a:lvl1pPr>
          </a:lstStyle>
          <a:p>
            <a:pPr lvl="0"/>
            <a:r>
              <a:rPr lang="en-US" dirty="0" smtClean="0"/>
              <a:t>Presenter Title</a:t>
            </a:r>
            <a:endParaRPr lang="en-US" dirty="0"/>
          </a:p>
        </p:txBody>
      </p:sp>
      <p:pic>
        <p:nvPicPr>
          <p:cNvPr id="14" name="Picture 13" descr="engineering-excellence-green-150dpi_v2.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19234" y="2906394"/>
            <a:ext cx="3796336" cy="234802"/>
          </a:xfrm>
          <a:prstGeom prst="rect">
            <a:avLst/>
          </a:prstGeom>
        </p:spPr>
      </p:pic>
      <p:sp>
        <p:nvSpPr>
          <p:cNvPr id="15" name="TextBox 14"/>
          <p:cNvSpPr txBox="1"/>
          <p:nvPr userDrawn="1"/>
        </p:nvSpPr>
        <p:spPr>
          <a:xfrm>
            <a:off x="14962355" y="8832198"/>
            <a:ext cx="1295233" cy="169277"/>
          </a:xfrm>
          <a:prstGeom prst="rect">
            <a:avLst/>
          </a:prstGeom>
          <a:noFill/>
        </p:spPr>
        <p:txBody>
          <a:bodyPr wrap="square" lIns="0" tIns="0" rIns="0" bIns="0" rtlCol="0">
            <a:spAutoFit/>
          </a:bodyPr>
          <a:lstStyle/>
          <a:p>
            <a:r>
              <a:rPr lang="en-US" sz="1100" b="0" i="0" dirty="0" smtClean="0">
                <a:solidFill>
                  <a:schemeClr val="tx1">
                    <a:lumMod val="65000"/>
                    <a:lumOff val="35000"/>
                  </a:schemeClr>
                </a:solidFill>
                <a:latin typeface="Frutiger Next LT W1G"/>
                <a:cs typeface="Frutiger Next LT W1G"/>
              </a:rPr>
              <a:t>© 2013 Autodesk</a:t>
            </a:r>
            <a:endParaRPr lang="en-US" sz="1100" b="0" i="0" dirty="0">
              <a:solidFill>
                <a:schemeClr val="tx1">
                  <a:lumMod val="65000"/>
                  <a:lumOff val="35000"/>
                </a:schemeClr>
              </a:solidFill>
              <a:latin typeface="Frutiger Next LT W1G"/>
              <a:cs typeface="Frutiger Next LT W1G"/>
            </a:endParaRPr>
          </a:p>
        </p:txBody>
      </p:sp>
      <p:pic>
        <p:nvPicPr>
          <p:cNvPr id="18" name="Picture 1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4316323" y="6091614"/>
            <a:ext cx="1783571" cy="305084"/>
          </a:xfrm>
          <a:prstGeom prst="rect">
            <a:avLst/>
          </a:prstGeom>
        </p:spPr>
      </p:pic>
      <p:pic>
        <p:nvPicPr>
          <p:cNvPr id="22" name="Picture 21"/>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31709" y="8781003"/>
            <a:ext cx="4358945" cy="192024"/>
          </a:xfrm>
          <a:prstGeom prst="rect">
            <a:avLst/>
          </a:prstGeom>
        </p:spPr>
      </p:pic>
    </p:spTree>
    <p:extLst>
      <p:ext uri="{BB962C8B-B14F-4D97-AF65-F5344CB8AC3E}">
        <p14:creationId xmlns:p14="http://schemas.microsoft.com/office/powerpoint/2010/main" val="3034049463"/>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Chapter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Rectangle 6"/>
          <p:cNvSpPr/>
          <p:nvPr userDrawn="1"/>
        </p:nvSpPr>
        <p:spPr>
          <a:xfrm>
            <a:off x="0" y="8613648"/>
            <a:ext cx="16256000" cy="530352"/>
          </a:xfrm>
          <a:prstGeom prst="rect">
            <a:avLst/>
          </a:prstGeom>
          <a:solidFill>
            <a:schemeClr val="bg1">
              <a:alpha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1589" y="2871264"/>
            <a:ext cx="16255999" cy="3162300"/>
          </a:xfrm>
          <a:prstGeom prst="rect">
            <a:avLst/>
          </a:prstGeom>
          <a:gradFill flip="none" rotWithShape="1">
            <a:gsLst>
              <a:gs pos="20000">
                <a:schemeClr val="bg2">
                  <a:alpha val="88000"/>
                </a:schemeClr>
              </a:gs>
              <a:gs pos="100000">
                <a:schemeClr val="bg2">
                  <a:alpha val="50000"/>
                </a:schemeClr>
              </a:gs>
            </a:gsLst>
            <a:lin ang="0" scaled="1"/>
            <a:tileRect/>
          </a:gradFill>
        </p:spPr>
        <p:txBody>
          <a:bodyPr vert="horz" lIns="0" tIns="0" rIns="0" bIns="0" anchor="ctr" anchorCtr="0"/>
          <a:lstStyle>
            <a:lvl1pPr marL="822960" algn="l">
              <a:defRPr sz="6000" baseline="0"/>
            </a:lvl1pPr>
          </a:lstStyle>
          <a:p>
            <a:r>
              <a:rPr lang="en-US" dirty="0" smtClean="0"/>
              <a:t>Section/chapter title slide</a:t>
            </a:r>
            <a:endParaRPr lang="en-US" dirty="0"/>
          </a:p>
        </p:txBody>
      </p:sp>
      <p:sp>
        <p:nvSpPr>
          <p:cNvPr id="9" name="Text Placeholder 9"/>
          <p:cNvSpPr>
            <a:spLocks noGrp="1"/>
          </p:cNvSpPr>
          <p:nvPr>
            <p:ph type="body" sz="quarter" idx="11" hasCustomPrompt="1"/>
          </p:nvPr>
        </p:nvSpPr>
        <p:spPr>
          <a:xfrm>
            <a:off x="131709" y="8011208"/>
            <a:ext cx="15955485" cy="464783"/>
          </a:xfrm>
          <a:prstGeom prst="rect">
            <a:avLst/>
          </a:prstGeom>
        </p:spPr>
        <p:txBody>
          <a:bodyPr vert="horz" lIns="0" tIns="0" rIns="0" bIns="0" anchor="b" anchorCtr="0"/>
          <a:lstStyle>
            <a:lvl1pPr marL="0" indent="0">
              <a:buNone/>
              <a:defRPr sz="1100" baseline="0">
                <a:solidFill>
                  <a:srgbClr val="595959"/>
                </a:solidFill>
              </a:defRPr>
            </a:lvl1pPr>
          </a:lstStyle>
          <a:p>
            <a:pPr lvl="0"/>
            <a:r>
              <a:rPr lang="en-US" dirty="0" smtClean="0"/>
              <a:t>Image credit line goes here</a:t>
            </a:r>
            <a:endParaRPr lang="en-US" dirty="0"/>
          </a:p>
        </p:txBody>
      </p:sp>
      <p:pic>
        <p:nvPicPr>
          <p:cNvPr id="16" name="Picture 1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354423" y="8737447"/>
            <a:ext cx="1783571" cy="305084"/>
          </a:xfrm>
          <a:prstGeom prst="rect">
            <a:avLst/>
          </a:prstGeom>
        </p:spPr>
      </p:pic>
      <p:pic>
        <p:nvPicPr>
          <p:cNvPr id="17" name="Picture 16"/>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31709" y="8781003"/>
            <a:ext cx="4358945" cy="192024"/>
          </a:xfrm>
          <a:prstGeom prst="rect">
            <a:avLst/>
          </a:prstGeom>
        </p:spPr>
      </p:pic>
    </p:spTree>
    <p:extLst>
      <p:ext uri="{BB962C8B-B14F-4D97-AF65-F5344CB8AC3E}">
        <p14:creationId xmlns:p14="http://schemas.microsoft.com/office/powerpoint/2010/main" val="1238324753"/>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1 column)">
    <p:spTree>
      <p:nvGrpSpPr>
        <p:cNvPr id="1" name=""/>
        <p:cNvGrpSpPr/>
        <p:nvPr/>
      </p:nvGrpSpPr>
      <p:grpSpPr>
        <a:xfrm>
          <a:off x="0" y="0"/>
          <a:ext cx="0" cy="0"/>
          <a:chOff x="0" y="0"/>
          <a:chExt cx="0" cy="0"/>
        </a:xfrm>
      </p:grpSpPr>
      <p:sp>
        <p:nvSpPr>
          <p:cNvPr id="4" name="Content Placeholder 2"/>
          <p:cNvSpPr>
            <a:spLocks noGrp="1"/>
          </p:cNvSpPr>
          <p:nvPr>
            <p:ph idx="1"/>
          </p:nvPr>
        </p:nvSpPr>
        <p:spPr>
          <a:xfrm>
            <a:off x="812880" y="1890186"/>
            <a:ext cx="14631908" cy="6356376"/>
          </a:xfrm>
          <a:prstGeom prst="rect">
            <a:avLst/>
          </a:prstGeom>
        </p:spPr>
        <p:txBody>
          <a:bodyPr lIns="0" tIns="0" rIns="0" bIns="0">
            <a:noAutofit/>
          </a:bodyPr>
          <a:lstStyle>
            <a:lvl1pPr marL="609608" indent="-502920">
              <a:buClr>
                <a:schemeClr val="accent4"/>
              </a:buClr>
              <a:buSzPct val="100000"/>
              <a:buFont typeface="Wingdings" charset="2"/>
              <a:buChar char="§"/>
              <a:defRPr sz="4500" b="0"/>
            </a:lvl1pPr>
            <a:lvl2pPr marL="1320817" indent="-457200">
              <a:buClr>
                <a:schemeClr val="accent4"/>
              </a:buClr>
              <a:buSzPct val="100000"/>
              <a:buFont typeface="Wingdings" charset="2"/>
              <a:buChar char="§"/>
              <a:defRPr sz="3600" b="0">
                <a:solidFill>
                  <a:schemeClr val="tx1"/>
                </a:solidFill>
              </a:defRPr>
            </a:lvl2pPr>
            <a:lvl3pPr marL="2032025" indent="-411480">
              <a:buClr>
                <a:schemeClr val="accent4"/>
              </a:buClr>
              <a:buSzPct val="100000"/>
              <a:buFont typeface="Wingdings" charset="2"/>
              <a:buChar char="§"/>
              <a:defRPr sz="3200" b="0"/>
            </a:lvl3pPr>
            <a:lvl4pPr marL="2844836" indent="-365760">
              <a:buClr>
                <a:schemeClr val="accent4"/>
              </a:buClr>
              <a:buSzPct val="100000"/>
              <a:buFont typeface="Wingdings" charset="2"/>
              <a:buChar char="§"/>
              <a:defRPr sz="2700" b="0"/>
            </a:lvl4pPr>
            <a:lvl5pPr marL="3657646" indent="-320040">
              <a:buClr>
                <a:schemeClr val="accent4"/>
              </a:buClr>
              <a:buSzPct val="100000"/>
              <a:buFont typeface="Wingdings" charset="2"/>
              <a:buChar char="§"/>
              <a:defRPr sz="2400" b="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itle 1"/>
          <p:cNvSpPr>
            <a:spLocks noGrp="1"/>
          </p:cNvSpPr>
          <p:nvPr>
            <p:ph type="title"/>
          </p:nvPr>
        </p:nvSpPr>
        <p:spPr>
          <a:xfrm>
            <a:off x="812880" y="366185"/>
            <a:ext cx="14631829" cy="1524000"/>
          </a:xfrm>
          <a:prstGeom prst="rect">
            <a:avLst/>
          </a:prstGeom>
        </p:spPr>
        <p:txBody>
          <a:bodyPr lIns="0" tIns="0" rIns="0" bIns="0" anchor="t" anchorCtr="0">
            <a:noAutofit/>
          </a:bodyPr>
          <a:lstStyle>
            <a:lvl1pPr algn="l">
              <a:defRPr sz="4500">
                <a:solidFill>
                  <a:srgbClr val="1B58A8"/>
                </a:solidFill>
              </a:defRPr>
            </a:lvl1pPr>
          </a:lstStyle>
          <a:p>
            <a:r>
              <a:rPr lang="en-US" smtClean="0"/>
              <a:t>Click to edit Master title style</a:t>
            </a:r>
            <a:endParaRPr lang="en-US" dirty="0"/>
          </a:p>
        </p:txBody>
      </p:sp>
      <p:sp>
        <p:nvSpPr>
          <p:cNvPr id="7" name="Rectangle 6"/>
          <p:cNvSpPr/>
          <p:nvPr userDrawn="1"/>
        </p:nvSpPr>
        <p:spPr>
          <a:xfrm>
            <a:off x="0" y="8613648"/>
            <a:ext cx="16256000" cy="530352"/>
          </a:xfrm>
          <a:prstGeom prst="rect">
            <a:avLst/>
          </a:prstGeom>
          <a:solidFill>
            <a:schemeClr val="bg1">
              <a:alpha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5" name="Picture 1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4354423" y="8737447"/>
            <a:ext cx="1783571" cy="305084"/>
          </a:xfrm>
          <a:prstGeom prst="rect">
            <a:avLst/>
          </a:prstGeom>
        </p:spPr>
      </p:pic>
      <p:pic>
        <p:nvPicPr>
          <p:cNvPr id="16" name="Picture 1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1709" y="8781003"/>
            <a:ext cx="4358945" cy="192024"/>
          </a:xfrm>
          <a:prstGeom prst="rect">
            <a:avLst/>
          </a:prstGeom>
        </p:spPr>
      </p:pic>
    </p:spTree>
    <p:extLst>
      <p:ext uri="{BB962C8B-B14F-4D97-AF65-F5344CB8AC3E}">
        <p14:creationId xmlns:p14="http://schemas.microsoft.com/office/powerpoint/2010/main" val="40893972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2 column)">
    <p:spTree>
      <p:nvGrpSpPr>
        <p:cNvPr id="1" name=""/>
        <p:cNvGrpSpPr/>
        <p:nvPr/>
      </p:nvGrpSpPr>
      <p:grpSpPr>
        <a:xfrm>
          <a:off x="0" y="0"/>
          <a:ext cx="0" cy="0"/>
          <a:chOff x="0" y="0"/>
          <a:chExt cx="0" cy="0"/>
        </a:xfrm>
      </p:grpSpPr>
      <p:sp>
        <p:nvSpPr>
          <p:cNvPr id="8" name="Title 1"/>
          <p:cNvSpPr>
            <a:spLocks noGrp="1"/>
          </p:cNvSpPr>
          <p:nvPr>
            <p:ph type="title"/>
          </p:nvPr>
        </p:nvSpPr>
        <p:spPr>
          <a:xfrm>
            <a:off x="812880" y="366185"/>
            <a:ext cx="14631829" cy="1524000"/>
          </a:xfrm>
          <a:prstGeom prst="rect">
            <a:avLst/>
          </a:prstGeom>
        </p:spPr>
        <p:txBody>
          <a:bodyPr lIns="0" tIns="0" rIns="0" bIns="0" anchor="t" anchorCtr="0">
            <a:noAutofit/>
          </a:bodyPr>
          <a:lstStyle>
            <a:lvl1pPr algn="l">
              <a:defRPr sz="4500">
                <a:solidFill>
                  <a:srgbClr val="1B58A8"/>
                </a:solidFill>
              </a:defRPr>
            </a:lvl1pPr>
          </a:lstStyle>
          <a:p>
            <a:r>
              <a:rPr lang="en-US" smtClean="0"/>
              <a:t>Click to edit Master title style</a:t>
            </a:r>
            <a:endParaRPr lang="en-US" dirty="0"/>
          </a:p>
        </p:txBody>
      </p:sp>
      <p:sp>
        <p:nvSpPr>
          <p:cNvPr id="13" name="Content Placeholder 2"/>
          <p:cNvSpPr>
            <a:spLocks noGrp="1"/>
          </p:cNvSpPr>
          <p:nvPr>
            <p:ph idx="17"/>
          </p:nvPr>
        </p:nvSpPr>
        <p:spPr>
          <a:xfrm>
            <a:off x="812880" y="1890186"/>
            <a:ext cx="7183257" cy="6356376"/>
          </a:xfrm>
          <a:prstGeom prst="rect">
            <a:avLst/>
          </a:prstGeom>
        </p:spPr>
        <p:txBody>
          <a:bodyPr lIns="0" tIns="0" rIns="0" bIns="0">
            <a:noAutofit/>
          </a:bodyPr>
          <a:lstStyle>
            <a:lvl1pPr marL="609608" indent="-502920">
              <a:buClr>
                <a:schemeClr val="accent4"/>
              </a:buClr>
              <a:buSzPct val="100000"/>
              <a:buFont typeface="Wingdings" charset="2"/>
              <a:buChar char="§"/>
              <a:defRPr sz="4500" b="0"/>
            </a:lvl1pPr>
            <a:lvl2pPr marL="1320817" indent="-457200">
              <a:buClr>
                <a:schemeClr val="accent4"/>
              </a:buClr>
              <a:buSzPct val="100000"/>
              <a:buFont typeface="Wingdings" charset="2"/>
              <a:buChar char="§"/>
              <a:defRPr sz="3600" b="0">
                <a:solidFill>
                  <a:schemeClr val="tx1"/>
                </a:solidFill>
              </a:defRPr>
            </a:lvl2pPr>
            <a:lvl3pPr marL="2032025" indent="-411480">
              <a:buClr>
                <a:schemeClr val="accent4"/>
              </a:buClr>
              <a:buSzPct val="100000"/>
              <a:buFont typeface="Wingdings" charset="2"/>
              <a:buChar char="§"/>
              <a:defRPr sz="3200" b="0"/>
            </a:lvl3pPr>
            <a:lvl4pPr marL="2844836" indent="-365760">
              <a:buClr>
                <a:schemeClr val="accent4"/>
              </a:buClr>
              <a:buSzPct val="100000"/>
              <a:buFont typeface="Wingdings" charset="2"/>
              <a:buChar char="§"/>
              <a:defRPr sz="2700" b="0"/>
            </a:lvl4pPr>
            <a:lvl5pPr marL="3657646" indent="-320040">
              <a:buClr>
                <a:schemeClr val="accent4"/>
              </a:buClr>
              <a:buSzPct val="100000"/>
              <a:buFont typeface="Wingdings" charset="2"/>
              <a:buChar char="§"/>
              <a:defRPr sz="2400" b="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4" name="Content Placeholder 2"/>
          <p:cNvSpPr>
            <a:spLocks noGrp="1"/>
          </p:cNvSpPr>
          <p:nvPr>
            <p:ph idx="18"/>
          </p:nvPr>
        </p:nvSpPr>
        <p:spPr>
          <a:xfrm>
            <a:off x="8261452" y="1890186"/>
            <a:ext cx="7183257" cy="6356375"/>
          </a:xfrm>
          <a:prstGeom prst="rect">
            <a:avLst/>
          </a:prstGeom>
        </p:spPr>
        <p:txBody>
          <a:bodyPr lIns="0" tIns="0" rIns="0" bIns="0">
            <a:noAutofit/>
          </a:bodyPr>
          <a:lstStyle>
            <a:lvl1pPr marL="609608" indent="-502920">
              <a:buClr>
                <a:schemeClr val="accent4"/>
              </a:buClr>
              <a:buSzPct val="100000"/>
              <a:buFont typeface="Wingdings" charset="2"/>
              <a:buChar char="§"/>
              <a:defRPr sz="4500" b="0"/>
            </a:lvl1pPr>
            <a:lvl2pPr marL="1320817" indent="-457200">
              <a:buClr>
                <a:schemeClr val="accent4"/>
              </a:buClr>
              <a:buSzPct val="100000"/>
              <a:buFont typeface="Wingdings" charset="2"/>
              <a:buChar char="§"/>
              <a:defRPr sz="3600" b="0">
                <a:solidFill>
                  <a:schemeClr val="tx1"/>
                </a:solidFill>
              </a:defRPr>
            </a:lvl2pPr>
            <a:lvl3pPr marL="2032025" indent="-411480">
              <a:buClr>
                <a:schemeClr val="accent4"/>
              </a:buClr>
              <a:buSzPct val="100000"/>
              <a:buFont typeface="Wingdings" charset="2"/>
              <a:buChar char="§"/>
              <a:defRPr sz="3200" b="0"/>
            </a:lvl3pPr>
            <a:lvl4pPr marL="2844836" indent="-365760">
              <a:buClr>
                <a:schemeClr val="accent4"/>
              </a:buClr>
              <a:buSzPct val="100000"/>
              <a:buFont typeface="Wingdings" charset="2"/>
              <a:buChar char="§"/>
              <a:defRPr sz="2700" b="0"/>
            </a:lvl4pPr>
            <a:lvl5pPr marL="3657646" indent="-320040">
              <a:buClr>
                <a:schemeClr val="accent4"/>
              </a:buClr>
              <a:buSzPct val="100000"/>
              <a:buFont typeface="Wingdings" charset="2"/>
              <a:buChar char="§"/>
              <a:defRPr sz="2400" b="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Rectangle 9"/>
          <p:cNvSpPr/>
          <p:nvPr userDrawn="1"/>
        </p:nvSpPr>
        <p:spPr>
          <a:xfrm>
            <a:off x="0" y="8613648"/>
            <a:ext cx="16256000" cy="530352"/>
          </a:xfrm>
          <a:prstGeom prst="rect">
            <a:avLst/>
          </a:prstGeom>
          <a:solidFill>
            <a:schemeClr val="bg1">
              <a:alpha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7" name="Picture 1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4354423" y="8737447"/>
            <a:ext cx="1783571" cy="305084"/>
          </a:xfrm>
          <a:prstGeom prst="rect">
            <a:avLst/>
          </a:prstGeom>
        </p:spPr>
      </p:pic>
      <p:pic>
        <p:nvPicPr>
          <p:cNvPr id="18" name="Picture 1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1709" y="8781003"/>
            <a:ext cx="4358945" cy="192024"/>
          </a:xfrm>
          <a:prstGeom prst="rect">
            <a:avLst/>
          </a:prstGeom>
        </p:spPr>
      </p:pic>
    </p:spTree>
    <p:extLst>
      <p:ext uri="{BB962C8B-B14F-4D97-AF65-F5344CB8AC3E}">
        <p14:creationId xmlns:p14="http://schemas.microsoft.com/office/powerpoint/2010/main" val="32982385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Keyword">
    <p:bg>
      <p:bgPr>
        <a:blipFill rotWithShape="1">
          <a:blip r:embed="rId2"/>
          <a:stretch>
            <a:fillRect/>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0" hasCustomPrompt="1"/>
          </p:nvPr>
        </p:nvSpPr>
        <p:spPr>
          <a:xfrm>
            <a:off x="0" y="0"/>
            <a:ext cx="16257588" cy="8246561"/>
          </a:xfrm>
          <a:prstGeom prst="rect">
            <a:avLst/>
          </a:prstGeom>
        </p:spPr>
        <p:txBody>
          <a:bodyPr lIns="0" tIns="0" rIns="0" bIns="0" anchor="ctr" anchorCtr="1">
            <a:normAutofit/>
          </a:bodyPr>
          <a:lstStyle>
            <a:lvl1pPr marL="0" indent="0" algn="ctr">
              <a:spcBef>
                <a:spcPts val="0"/>
              </a:spcBef>
              <a:buNone/>
              <a:defRPr sz="14000" b="1" i="0">
                <a:solidFill>
                  <a:srgbClr val="1B58A8"/>
                </a:solidFill>
                <a:latin typeface="Frutiger Next LT W1G"/>
                <a:cs typeface="Frutiger Next LT W1G"/>
              </a:defRPr>
            </a:lvl1pPr>
          </a:lstStyle>
          <a:p>
            <a:pPr lvl="0"/>
            <a:r>
              <a:rPr lang="en-US" dirty="0" smtClean="0"/>
              <a:t>Keyword</a:t>
            </a:r>
          </a:p>
        </p:txBody>
      </p:sp>
      <p:sp>
        <p:nvSpPr>
          <p:cNvPr id="8" name="Rectangle 7"/>
          <p:cNvSpPr/>
          <p:nvPr userDrawn="1"/>
        </p:nvSpPr>
        <p:spPr>
          <a:xfrm>
            <a:off x="0" y="8613648"/>
            <a:ext cx="16256000" cy="530352"/>
          </a:xfrm>
          <a:prstGeom prst="rect">
            <a:avLst/>
          </a:prstGeom>
          <a:solidFill>
            <a:schemeClr val="bg1">
              <a:alpha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354423" y="8737447"/>
            <a:ext cx="1783571" cy="305084"/>
          </a:xfrm>
          <a:prstGeom prst="rect">
            <a:avLst/>
          </a:prstGeom>
        </p:spPr>
      </p:pic>
      <p:pic>
        <p:nvPicPr>
          <p:cNvPr id="14" name="Picture 13"/>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31709" y="8781003"/>
            <a:ext cx="4358945" cy="192024"/>
          </a:xfrm>
          <a:prstGeom prst="rect">
            <a:avLst/>
          </a:prstGeom>
        </p:spPr>
      </p:pic>
    </p:spTree>
    <p:extLst>
      <p:ext uri="{BB962C8B-B14F-4D97-AF65-F5344CB8AC3E}">
        <p14:creationId xmlns:p14="http://schemas.microsoft.com/office/powerpoint/2010/main" val="4657413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Text and Images">
    <p:spTree>
      <p:nvGrpSpPr>
        <p:cNvPr id="1" name=""/>
        <p:cNvGrpSpPr/>
        <p:nvPr/>
      </p:nvGrpSpPr>
      <p:grpSpPr>
        <a:xfrm>
          <a:off x="0" y="0"/>
          <a:ext cx="0" cy="0"/>
          <a:chOff x="0" y="0"/>
          <a:chExt cx="0" cy="0"/>
        </a:xfrm>
      </p:grpSpPr>
      <p:sp>
        <p:nvSpPr>
          <p:cNvPr id="9" name="Picture Placeholder 6"/>
          <p:cNvSpPr>
            <a:spLocks noGrp="1"/>
          </p:cNvSpPr>
          <p:nvPr>
            <p:ph type="pic" sz="quarter" idx="13"/>
          </p:nvPr>
        </p:nvSpPr>
        <p:spPr>
          <a:xfrm>
            <a:off x="8261373" y="1890186"/>
            <a:ext cx="7183336" cy="2880986"/>
          </a:xfrm>
          <a:prstGeom prst="rect">
            <a:avLst/>
          </a:prstGeom>
        </p:spPr>
        <p:txBody>
          <a:bodyPr vert="horz"/>
          <a:lstStyle>
            <a:lvl1pPr marL="0" indent="0">
              <a:buClr>
                <a:schemeClr val="accent4"/>
              </a:buClr>
              <a:buNone/>
              <a:defRPr/>
            </a:lvl1pPr>
          </a:lstStyle>
          <a:p>
            <a:r>
              <a:rPr lang="en-US" smtClean="0"/>
              <a:t>Click icon to add picture</a:t>
            </a:r>
            <a:endParaRPr lang="en-US" dirty="0"/>
          </a:p>
        </p:txBody>
      </p:sp>
      <p:sp>
        <p:nvSpPr>
          <p:cNvPr id="15" name="Title 1"/>
          <p:cNvSpPr>
            <a:spLocks noGrp="1"/>
          </p:cNvSpPr>
          <p:nvPr>
            <p:ph type="title"/>
          </p:nvPr>
        </p:nvSpPr>
        <p:spPr>
          <a:xfrm>
            <a:off x="812880" y="366185"/>
            <a:ext cx="14631829" cy="1524000"/>
          </a:xfrm>
          <a:prstGeom prst="rect">
            <a:avLst/>
          </a:prstGeom>
        </p:spPr>
        <p:txBody>
          <a:bodyPr lIns="0" tIns="0" rIns="0" bIns="0" anchor="t" anchorCtr="0">
            <a:noAutofit/>
          </a:bodyPr>
          <a:lstStyle>
            <a:lvl1pPr algn="l">
              <a:defRPr sz="4500">
                <a:solidFill>
                  <a:srgbClr val="1B58A8"/>
                </a:solidFill>
              </a:defRPr>
            </a:lvl1pPr>
          </a:lstStyle>
          <a:p>
            <a:r>
              <a:rPr lang="en-US" smtClean="0"/>
              <a:t>Click to edit Master title style</a:t>
            </a:r>
            <a:endParaRPr lang="en-US" dirty="0"/>
          </a:p>
        </p:txBody>
      </p:sp>
      <p:sp>
        <p:nvSpPr>
          <p:cNvPr id="17" name="Text Placeholder 16"/>
          <p:cNvSpPr>
            <a:spLocks noGrp="1"/>
          </p:cNvSpPr>
          <p:nvPr>
            <p:ph type="body" sz="quarter" idx="14" hasCustomPrompt="1"/>
          </p:nvPr>
        </p:nvSpPr>
        <p:spPr>
          <a:xfrm>
            <a:off x="8261373" y="4771172"/>
            <a:ext cx="7183336" cy="230952"/>
          </a:xfrm>
          <a:prstGeom prst="rect">
            <a:avLst/>
          </a:prstGeom>
        </p:spPr>
        <p:txBody>
          <a:bodyPr vert="horz" lIns="0" tIns="0" rIns="0" bIns="0"/>
          <a:lstStyle>
            <a:lvl1pPr marL="0" indent="0">
              <a:buNone/>
              <a:defRPr sz="1100" baseline="0">
                <a:solidFill>
                  <a:srgbClr val="595959"/>
                </a:solidFill>
              </a:defRPr>
            </a:lvl1pPr>
          </a:lstStyle>
          <a:p>
            <a:pPr lvl="0"/>
            <a:r>
              <a:rPr lang="en-US" dirty="0" smtClean="0"/>
              <a:t>Image credit line goes here</a:t>
            </a:r>
            <a:endParaRPr lang="en-US" dirty="0"/>
          </a:p>
        </p:txBody>
      </p:sp>
      <p:sp>
        <p:nvSpPr>
          <p:cNvPr id="12" name="Content Placeholder 2"/>
          <p:cNvSpPr>
            <a:spLocks noGrp="1"/>
          </p:cNvSpPr>
          <p:nvPr>
            <p:ph idx="17"/>
          </p:nvPr>
        </p:nvSpPr>
        <p:spPr>
          <a:xfrm>
            <a:off x="812880" y="1890186"/>
            <a:ext cx="7183257" cy="6356376"/>
          </a:xfrm>
          <a:prstGeom prst="rect">
            <a:avLst/>
          </a:prstGeom>
        </p:spPr>
        <p:txBody>
          <a:bodyPr lIns="0" tIns="0" rIns="0" bIns="0">
            <a:noAutofit/>
          </a:bodyPr>
          <a:lstStyle>
            <a:lvl1pPr marL="609608" indent="-502920">
              <a:buClr>
                <a:schemeClr val="accent4"/>
              </a:buClr>
              <a:buSzPct val="100000"/>
              <a:buFont typeface="Wingdings" charset="2"/>
              <a:buChar char="§"/>
              <a:defRPr sz="4500" b="0"/>
            </a:lvl1pPr>
            <a:lvl2pPr marL="1320817" indent="-457200">
              <a:buClr>
                <a:schemeClr val="accent4"/>
              </a:buClr>
              <a:buSzPct val="100000"/>
              <a:buFont typeface="Wingdings" charset="2"/>
              <a:buChar char="§"/>
              <a:defRPr sz="3600" b="0">
                <a:solidFill>
                  <a:schemeClr val="tx1"/>
                </a:solidFill>
              </a:defRPr>
            </a:lvl2pPr>
            <a:lvl3pPr marL="2032025" indent="-411480">
              <a:buClr>
                <a:schemeClr val="accent4"/>
              </a:buClr>
              <a:buSzPct val="100000"/>
              <a:buFont typeface="Wingdings" charset="2"/>
              <a:buChar char="§"/>
              <a:defRPr sz="3200" b="0"/>
            </a:lvl3pPr>
            <a:lvl4pPr marL="2844836" indent="-365760">
              <a:buClr>
                <a:schemeClr val="accent4"/>
              </a:buClr>
              <a:buSzPct val="100000"/>
              <a:buFont typeface="Wingdings" charset="2"/>
              <a:buChar char="§"/>
              <a:defRPr sz="2700" b="0"/>
            </a:lvl4pPr>
            <a:lvl5pPr marL="3657646" indent="-320040">
              <a:buClr>
                <a:schemeClr val="accent4"/>
              </a:buClr>
              <a:buSzPct val="100000"/>
              <a:buFont typeface="Wingdings" charset="2"/>
              <a:buChar char="§"/>
              <a:defRPr sz="2400" b="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Picture Placeholder 6"/>
          <p:cNvSpPr>
            <a:spLocks noGrp="1"/>
          </p:cNvSpPr>
          <p:nvPr>
            <p:ph type="pic" sz="quarter" idx="18"/>
          </p:nvPr>
        </p:nvSpPr>
        <p:spPr>
          <a:xfrm>
            <a:off x="8261373" y="5136888"/>
            <a:ext cx="7183336" cy="2880986"/>
          </a:xfrm>
          <a:prstGeom prst="rect">
            <a:avLst/>
          </a:prstGeom>
        </p:spPr>
        <p:txBody>
          <a:bodyPr vert="horz"/>
          <a:lstStyle>
            <a:lvl1pPr marL="0" indent="0">
              <a:buClr>
                <a:schemeClr val="accent4"/>
              </a:buClr>
              <a:buNone/>
              <a:defRPr/>
            </a:lvl1pPr>
          </a:lstStyle>
          <a:p>
            <a:r>
              <a:rPr lang="en-US" smtClean="0"/>
              <a:t>Click icon to add picture</a:t>
            </a:r>
            <a:endParaRPr lang="en-US" dirty="0"/>
          </a:p>
        </p:txBody>
      </p:sp>
      <p:sp>
        <p:nvSpPr>
          <p:cNvPr id="14" name="Text Placeholder 16"/>
          <p:cNvSpPr>
            <a:spLocks noGrp="1"/>
          </p:cNvSpPr>
          <p:nvPr>
            <p:ph type="body" sz="quarter" idx="19" hasCustomPrompt="1"/>
          </p:nvPr>
        </p:nvSpPr>
        <p:spPr>
          <a:xfrm>
            <a:off x="8261373" y="8017874"/>
            <a:ext cx="7183336" cy="230952"/>
          </a:xfrm>
          <a:prstGeom prst="rect">
            <a:avLst/>
          </a:prstGeom>
        </p:spPr>
        <p:txBody>
          <a:bodyPr vert="horz" lIns="0" tIns="0" rIns="0" bIns="0"/>
          <a:lstStyle>
            <a:lvl1pPr marL="0" indent="0">
              <a:buNone/>
              <a:defRPr sz="1100" baseline="0">
                <a:solidFill>
                  <a:srgbClr val="595959"/>
                </a:solidFill>
              </a:defRPr>
            </a:lvl1pPr>
          </a:lstStyle>
          <a:p>
            <a:pPr lvl="0"/>
            <a:r>
              <a:rPr lang="en-US" dirty="0" smtClean="0"/>
              <a:t>Image credit line goes here</a:t>
            </a:r>
            <a:endParaRPr lang="en-US" dirty="0"/>
          </a:p>
        </p:txBody>
      </p:sp>
      <p:sp>
        <p:nvSpPr>
          <p:cNvPr id="13" name="Rectangle 12"/>
          <p:cNvSpPr/>
          <p:nvPr userDrawn="1"/>
        </p:nvSpPr>
        <p:spPr>
          <a:xfrm>
            <a:off x="0" y="8613648"/>
            <a:ext cx="16256000" cy="530352"/>
          </a:xfrm>
          <a:prstGeom prst="rect">
            <a:avLst/>
          </a:prstGeom>
          <a:solidFill>
            <a:schemeClr val="bg1">
              <a:alpha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3" name="Picture 2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4354423" y="8737447"/>
            <a:ext cx="1783571" cy="305084"/>
          </a:xfrm>
          <a:prstGeom prst="rect">
            <a:avLst/>
          </a:prstGeom>
        </p:spPr>
      </p:pic>
      <p:pic>
        <p:nvPicPr>
          <p:cNvPr id="24" name="Picture 2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1709" y="8781003"/>
            <a:ext cx="4358945" cy="192024"/>
          </a:xfrm>
          <a:prstGeom prst="rect">
            <a:avLst/>
          </a:prstGeom>
        </p:spPr>
      </p:pic>
    </p:spTree>
    <p:extLst>
      <p:ext uri="{BB962C8B-B14F-4D97-AF65-F5344CB8AC3E}">
        <p14:creationId xmlns:p14="http://schemas.microsoft.com/office/powerpoint/2010/main" val="42492357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Final">
    <p:bg>
      <p:bgPr>
        <a:blipFill rotWithShape="1">
          <a:blip r:embed="rId2"/>
          <a:stretch>
            <a:fillRect/>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2" hasCustomPrompt="1"/>
          </p:nvPr>
        </p:nvSpPr>
        <p:spPr>
          <a:xfrm>
            <a:off x="131763" y="7732889"/>
            <a:ext cx="15992475" cy="937747"/>
          </a:xfrm>
          <a:prstGeom prst="rect">
            <a:avLst/>
          </a:prstGeom>
        </p:spPr>
        <p:txBody>
          <a:bodyPr vert="horz" lIns="0" tIns="0" rIns="0" bIns="0" anchor="b" anchorCtr="0"/>
          <a:lstStyle>
            <a:lvl1pPr marL="0" indent="0">
              <a:buNone/>
              <a:defRPr sz="1100">
                <a:solidFill>
                  <a:srgbClr val="595959"/>
                </a:solidFill>
              </a:defRPr>
            </a:lvl1pPr>
          </a:lstStyle>
          <a:p>
            <a:r>
              <a:rPr lang="en-US" dirty="0" smtClean="0"/>
              <a:t>Autodesk is a registered trademark of Autodesk, Inc., and/or its subsidiaries and/or affiliates in the USA and/or other countries. All other brand names, product names, or trademarks belong to their respective holders. Autodesk reserves the right to alter product and services offerings, and specifications and pricing at any time without notice, and is not responsible for typographical or graphical errors that may appear in this document.</a:t>
            </a:r>
            <a:endParaRPr lang="en-US" dirty="0"/>
          </a:p>
        </p:txBody>
      </p:sp>
      <p:pic>
        <p:nvPicPr>
          <p:cNvPr id="4" name="Pictur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238500" y="3525026"/>
            <a:ext cx="9610344" cy="1643874"/>
          </a:xfrm>
          <a:prstGeom prst="rect">
            <a:avLst/>
          </a:prstGeom>
        </p:spPr>
      </p:pic>
    </p:spTree>
    <p:extLst>
      <p:ext uri="{BB962C8B-B14F-4D97-AF65-F5344CB8AC3E}">
        <p14:creationId xmlns:p14="http://schemas.microsoft.com/office/powerpoint/2010/main" val="32313017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9"/>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5124512"/>
      </p:ext>
    </p:extLst>
  </p:cSld>
  <p:clrMap bg1="lt1" tx1="dk1" bg2="lt2" tx2="dk2" accent1="accent1" accent2="accent2" accent3="accent3" accent4="accent4" accent5="accent5" accent6="accent6" hlink="hlink" folHlink="folHlink"/>
  <p:sldLayoutIdLst>
    <p:sldLayoutId id="2147483666" r:id="rId1"/>
    <p:sldLayoutId id="2147483665" r:id="rId2"/>
    <p:sldLayoutId id="2147483664" r:id="rId3"/>
    <p:sldLayoutId id="2147483653" r:id="rId4"/>
    <p:sldLayoutId id="2147483649" r:id="rId5"/>
    <p:sldLayoutId id="2147483662" r:id="rId6"/>
    <p:sldLayoutId id="2147483659" r:id="rId7"/>
  </p:sldLayoutIdLst>
  <p:timing>
    <p:tnLst>
      <p:par>
        <p:cTn id="1" dur="indefinite" restart="never" nodeType="tmRoot"/>
      </p:par>
    </p:tnLst>
  </p:timing>
  <p:hf sldNum="0" hdr="0" dt="0"/>
  <p:txStyles>
    <p:titleStyle>
      <a:lvl1pPr algn="l" defTabSz="812810" rtl="0" eaLnBrk="1" latinLnBrk="0" hangingPunct="1">
        <a:spcBef>
          <a:spcPct val="0"/>
        </a:spcBef>
        <a:buNone/>
        <a:defRPr sz="4500" b="1" i="0" kern="1200" baseline="0">
          <a:solidFill>
            <a:srgbClr val="1B58A8"/>
          </a:solidFill>
          <a:latin typeface="Frutiger Next LT W1G"/>
          <a:ea typeface="+mj-ea"/>
          <a:cs typeface="Frutiger Next LT W1G"/>
        </a:defRPr>
      </a:lvl1pPr>
    </p:titleStyle>
    <p:bodyStyle>
      <a:lvl1pPr marL="685800" indent="-685800" algn="l" defTabSz="812810" rtl="0" eaLnBrk="1" latinLnBrk="0" hangingPunct="1">
        <a:spcBef>
          <a:spcPts val="0"/>
        </a:spcBef>
        <a:buFont typeface="Wingdings" charset="2"/>
        <a:buChar char="§"/>
        <a:defRPr sz="4500" b="0" i="0" kern="1200" baseline="0">
          <a:solidFill>
            <a:schemeClr val="tx1"/>
          </a:solidFill>
          <a:latin typeface="Frutiger Next LT W1G"/>
          <a:ea typeface="+mn-ea"/>
          <a:cs typeface="Frutiger Next LT W1G"/>
        </a:defRPr>
      </a:lvl1pPr>
      <a:lvl2pPr marL="1320817" indent="-508006" algn="l" defTabSz="812810" rtl="0" eaLnBrk="1" latinLnBrk="0" hangingPunct="1">
        <a:spcBef>
          <a:spcPct val="20000"/>
        </a:spcBef>
        <a:buFont typeface="Wingdings" charset="2"/>
        <a:buChar char="§"/>
        <a:defRPr sz="3600" b="0" i="0" kern="1200">
          <a:solidFill>
            <a:schemeClr val="tx1"/>
          </a:solidFill>
          <a:latin typeface="Frutiger Next LT W1G"/>
          <a:ea typeface="+mn-ea"/>
          <a:cs typeface="Frutiger Next LT W1G"/>
        </a:defRPr>
      </a:lvl2pPr>
      <a:lvl3pPr marL="2032025" indent="-406405" algn="l" defTabSz="812810" rtl="0" eaLnBrk="1" latinLnBrk="0" hangingPunct="1">
        <a:spcBef>
          <a:spcPct val="20000"/>
        </a:spcBef>
        <a:buFont typeface="Wingdings" charset="2"/>
        <a:buChar char="§"/>
        <a:defRPr sz="3200" b="0" i="0" kern="1200">
          <a:solidFill>
            <a:schemeClr val="tx1"/>
          </a:solidFill>
          <a:latin typeface="Frutiger Next LT W1G"/>
          <a:ea typeface="+mn-ea"/>
          <a:cs typeface="Frutiger Next LT W1G"/>
        </a:defRPr>
      </a:lvl3pPr>
      <a:lvl4pPr marL="2844836" indent="-406405" algn="l" defTabSz="812810" rtl="0" eaLnBrk="1" latinLnBrk="0" hangingPunct="1">
        <a:spcBef>
          <a:spcPct val="20000"/>
        </a:spcBef>
        <a:buFont typeface="Wingdings" charset="2"/>
        <a:buChar char="§"/>
        <a:defRPr sz="2700" b="0" i="0" kern="1200">
          <a:solidFill>
            <a:schemeClr val="tx1"/>
          </a:solidFill>
          <a:latin typeface="Frutiger Next LT W1G"/>
          <a:ea typeface="+mn-ea"/>
          <a:cs typeface="Frutiger Next LT W1G"/>
        </a:defRPr>
      </a:lvl4pPr>
      <a:lvl5pPr marL="3657646" indent="-406405" algn="l" defTabSz="812810" rtl="0" eaLnBrk="1" latinLnBrk="0" hangingPunct="1">
        <a:spcBef>
          <a:spcPct val="20000"/>
        </a:spcBef>
        <a:buFont typeface="Wingdings" charset="2"/>
        <a:buChar char="§"/>
        <a:defRPr sz="2400" b="0" i="0" kern="1200">
          <a:solidFill>
            <a:schemeClr val="tx1"/>
          </a:solidFill>
          <a:latin typeface="Frutiger Next LT W1G"/>
          <a:ea typeface="+mn-ea"/>
          <a:cs typeface="Frutiger Next LT W1G"/>
        </a:defRPr>
      </a:lvl5pPr>
      <a:lvl6pPr marL="4470456" indent="-406405" algn="l" defTabSz="812810" rtl="0" eaLnBrk="1" latinLnBrk="0" hangingPunct="1">
        <a:spcBef>
          <a:spcPct val="20000"/>
        </a:spcBef>
        <a:buFont typeface="Arial"/>
        <a:buChar char="•"/>
        <a:defRPr sz="3600" kern="1200">
          <a:solidFill>
            <a:schemeClr val="tx1"/>
          </a:solidFill>
          <a:latin typeface="+mn-lt"/>
          <a:ea typeface="+mn-ea"/>
          <a:cs typeface="+mn-cs"/>
        </a:defRPr>
      </a:lvl6pPr>
      <a:lvl7pPr marL="5283266" indent="-406405" algn="l" defTabSz="812810" rtl="0" eaLnBrk="1" latinLnBrk="0" hangingPunct="1">
        <a:spcBef>
          <a:spcPct val="20000"/>
        </a:spcBef>
        <a:buFont typeface="Arial"/>
        <a:buChar char="•"/>
        <a:defRPr sz="3600" kern="1200">
          <a:solidFill>
            <a:schemeClr val="tx1"/>
          </a:solidFill>
          <a:latin typeface="+mn-lt"/>
          <a:ea typeface="+mn-ea"/>
          <a:cs typeface="+mn-cs"/>
        </a:defRPr>
      </a:lvl7pPr>
      <a:lvl8pPr marL="6096076" indent="-406405" algn="l" defTabSz="812810" rtl="0" eaLnBrk="1" latinLnBrk="0" hangingPunct="1">
        <a:spcBef>
          <a:spcPct val="20000"/>
        </a:spcBef>
        <a:buFont typeface="Arial"/>
        <a:buChar char="•"/>
        <a:defRPr sz="3600" kern="1200">
          <a:solidFill>
            <a:schemeClr val="tx1"/>
          </a:solidFill>
          <a:latin typeface="+mn-lt"/>
          <a:ea typeface="+mn-ea"/>
          <a:cs typeface="+mn-cs"/>
        </a:defRPr>
      </a:lvl8pPr>
      <a:lvl9pPr marL="6908886" indent="-406405" algn="l" defTabSz="812810" rtl="0" eaLnBrk="1" latinLnBrk="0" hangingPunct="1">
        <a:spcBef>
          <a:spcPct val="20000"/>
        </a:spcBef>
        <a:buFont typeface="Arial"/>
        <a:buChar char="•"/>
        <a:defRPr sz="3600" kern="1200">
          <a:solidFill>
            <a:schemeClr val="tx1"/>
          </a:solidFill>
          <a:latin typeface="+mn-lt"/>
          <a:ea typeface="+mn-ea"/>
          <a:cs typeface="+mn-cs"/>
        </a:defRPr>
      </a:lvl9pPr>
    </p:bodyStyle>
    <p:otherStyle>
      <a:defPPr>
        <a:defRPr lang="en-US"/>
      </a:defPPr>
      <a:lvl1pPr marL="0" algn="l" defTabSz="812810" rtl="0" eaLnBrk="1" latinLnBrk="0" hangingPunct="1">
        <a:defRPr sz="3200" kern="1200">
          <a:solidFill>
            <a:schemeClr val="tx1"/>
          </a:solidFill>
          <a:latin typeface="+mn-lt"/>
          <a:ea typeface="+mn-ea"/>
          <a:cs typeface="+mn-cs"/>
        </a:defRPr>
      </a:lvl1pPr>
      <a:lvl2pPr marL="812810" algn="l" defTabSz="812810" rtl="0" eaLnBrk="1" latinLnBrk="0" hangingPunct="1">
        <a:defRPr sz="3200" kern="1200">
          <a:solidFill>
            <a:schemeClr val="tx1"/>
          </a:solidFill>
          <a:latin typeface="+mn-lt"/>
          <a:ea typeface="+mn-ea"/>
          <a:cs typeface="+mn-cs"/>
        </a:defRPr>
      </a:lvl2pPr>
      <a:lvl3pPr marL="1625620" algn="l" defTabSz="812810" rtl="0" eaLnBrk="1" latinLnBrk="0" hangingPunct="1">
        <a:defRPr sz="3200" kern="1200">
          <a:solidFill>
            <a:schemeClr val="tx1"/>
          </a:solidFill>
          <a:latin typeface="+mn-lt"/>
          <a:ea typeface="+mn-ea"/>
          <a:cs typeface="+mn-cs"/>
        </a:defRPr>
      </a:lvl3pPr>
      <a:lvl4pPr marL="2438430" algn="l" defTabSz="812810" rtl="0" eaLnBrk="1" latinLnBrk="0" hangingPunct="1">
        <a:defRPr sz="3200" kern="1200">
          <a:solidFill>
            <a:schemeClr val="tx1"/>
          </a:solidFill>
          <a:latin typeface="+mn-lt"/>
          <a:ea typeface="+mn-ea"/>
          <a:cs typeface="+mn-cs"/>
        </a:defRPr>
      </a:lvl4pPr>
      <a:lvl5pPr marL="3251241" algn="l" defTabSz="812810" rtl="0" eaLnBrk="1" latinLnBrk="0" hangingPunct="1">
        <a:defRPr sz="3200" kern="1200">
          <a:solidFill>
            <a:schemeClr val="tx1"/>
          </a:solidFill>
          <a:latin typeface="+mn-lt"/>
          <a:ea typeface="+mn-ea"/>
          <a:cs typeface="+mn-cs"/>
        </a:defRPr>
      </a:lvl5pPr>
      <a:lvl6pPr marL="4064051" algn="l" defTabSz="812810" rtl="0" eaLnBrk="1" latinLnBrk="0" hangingPunct="1">
        <a:defRPr sz="3200" kern="1200">
          <a:solidFill>
            <a:schemeClr val="tx1"/>
          </a:solidFill>
          <a:latin typeface="+mn-lt"/>
          <a:ea typeface="+mn-ea"/>
          <a:cs typeface="+mn-cs"/>
        </a:defRPr>
      </a:lvl6pPr>
      <a:lvl7pPr marL="4876861" algn="l" defTabSz="812810" rtl="0" eaLnBrk="1" latinLnBrk="0" hangingPunct="1">
        <a:defRPr sz="3200" kern="1200">
          <a:solidFill>
            <a:schemeClr val="tx1"/>
          </a:solidFill>
          <a:latin typeface="+mn-lt"/>
          <a:ea typeface="+mn-ea"/>
          <a:cs typeface="+mn-cs"/>
        </a:defRPr>
      </a:lvl7pPr>
      <a:lvl8pPr marL="5689671" algn="l" defTabSz="812810" rtl="0" eaLnBrk="1" latinLnBrk="0" hangingPunct="1">
        <a:defRPr sz="3200" kern="1200">
          <a:solidFill>
            <a:schemeClr val="tx1"/>
          </a:solidFill>
          <a:latin typeface="+mn-lt"/>
          <a:ea typeface="+mn-ea"/>
          <a:cs typeface="+mn-cs"/>
        </a:defRPr>
      </a:lvl8pPr>
      <a:lvl9pPr marL="6502481" algn="l" defTabSz="812810" rtl="0" eaLnBrk="1" latinLnBrk="0" hangingPunct="1">
        <a:defRPr sz="32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18.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19.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21.gif"/><Relationship Id="rId5" Type="http://schemas.openxmlformats.org/officeDocument/2006/relationships/image" Target="../media/image20.jp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23.png"/><Relationship Id="rId5" Type="http://schemas.openxmlformats.org/officeDocument/2006/relationships/hyperlink" Target="https://raw.github.com/guillaume-brossard-adsk/tech-summit/master/MECSPackage.png" TargetMode="External"/><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image" Target="../media/image24.jpeg"/><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3.xml"/><Relationship Id="rId5" Type="http://schemas.openxmlformats.org/officeDocument/2006/relationships/image" Target="../media/image25.jpeg"/><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3.xml"/><Relationship Id="rId5" Type="http://schemas.openxmlformats.org/officeDocument/2006/relationships/image" Target="../media/image26.png"/><Relationship Id="rId4" Type="http://schemas.openxmlformats.org/officeDocument/2006/relationships/image" Target="../media/image9.png"/></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3.xml"/><Relationship Id="rId5" Type="http://schemas.openxmlformats.org/officeDocument/2006/relationships/image" Target="../media/image27.png"/><Relationship Id="rId4" Type="http://schemas.openxmlformats.org/officeDocument/2006/relationships/image" Target="../media/image9.png"/></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3.xml"/><Relationship Id="rId5" Type="http://schemas.openxmlformats.org/officeDocument/2006/relationships/image" Target="../media/image28.png"/><Relationship Id="rId4" Type="http://schemas.openxmlformats.org/officeDocument/2006/relationships/image" Target="../media/image8.png"/></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3.xml"/><Relationship Id="rId5" Type="http://schemas.openxmlformats.org/officeDocument/2006/relationships/image" Target="../media/image29.png"/><Relationship Id="rId4" Type="http://schemas.openxmlformats.org/officeDocument/2006/relationships/image" Target="../media/image9.png"/></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2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8" Type="http://schemas.openxmlformats.org/officeDocument/2006/relationships/hyperlink" Target="http://sourcetreeapp.com/" TargetMode="External"/><Relationship Id="rId13" Type="http://schemas.openxmlformats.org/officeDocument/2006/relationships/hyperlink" Target="http://aws.amazon.com/cloudformation/" TargetMode="External"/><Relationship Id="rId18" Type="http://schemas.openxmlformats.org/officeDocument/2006/relationships/hyperlink" Target="https://github.com/aws/aws-sdk-js" TargetMode="External"/><Relationship Id="rId3" Type="http://schemas.openxmlformats.org/officeDocument/2006/relationships/hyperlink" Target="http://nodejs.org/http:/nodejs.org/" TargetMode="External"/><Relationship Id="rId21" Type="http://schemas.openxmlformats.org/officeDocument/2006/relationships/hyperlink" Target="http://chaijs.com/" TargetMode="External"/><Relationship Id="rId7" Type="http://schemas.openxmlformats.org/officeDocument/2006/relationships/hyperlink" Target="http://www.gitenterprise.com/" TargetMode="External"/><Relationship Id="rId12" Type="http://schemas.openxmlformats.org/officeDocument/2006/relationships/hyperlink" Target="http://aws.amazon.com/ec2/" TargetMode="External"/><Relationship Id="rId17" Type="http://schemas.openxmlformats.org/officeDocument/2006/relationships/hyperlink" Target="https://github.com/flatiron/nconf" TargetMode="External"/><Relationship Id="rId2" Type="http://schemas.openxmlformats.org/officeDocument/2006/relationships/image" Target="../media/image8.png"/><Relationship Id="rId16" Type="http://schemas.openxmlformats.org/officeDocument/2006/relationships/hyperlink" Target="http://underscorejs.org/" TargetMode="External"/><Relationship Id="rId20" Type="http://schemas.openxmlformats.org/officeDocument/2006/relationships/hyperlink" Target="http://pivotal.github.io/jasmine/" TargetMode="External"/><Relationship Id="rId1" Type="http://schemas.openxmlformats.org/officeDocument/2006/relationships/slideLayout" Target="../slideLayouts/slideLayout3.xml"/><Relationship Id="rId6" Type="http://schemas.openxmlformats.org/officeDocument/2006/relationships/hyperlink" Target="http://www.jetbrains.com/webstorm/" TargetMode="External"/><Relationship Id="rId11" Type="http://schemas.openxmlformats.org/officeDocument/2006/relationships/hyperlink" Target="http://www.vagrantup.com/" TargetMode="External"/><Relationship Id="rId24" Type="http://schemas.openxmlformats.org/officeDocument/2006/relationships/image" Target="../media/image9.png"/><Relationship Id="rId5" Type="http://schemas.openxmlformats.org/officeDocument/2006/relationships/hyperlink" Target="http://gruntjs.com/getting-started" TargetMode="External"/><Relationship Id="rId15" Type="http://schemas.openxmlformats.org/officeDocument/2006/relationships/hyperlink" Target="https://npmjs.org/package/async" TargetMode="External"/><Relationship Id="rId23" Type="http://schemas.openxmlformats.org/officeDocument/2006/relationships/hyperlink" Target="http://karma-runner.github.io/0.8/index.html" TargetMode="External"/><Relationship Id="rId10" Type="http://schemas.openxmlformats.org/officeDocument/2006/relationships/hyperlink" Target="http://www.opscode.com/chef/" TargetMode="External"/><Relationship Id="rId19" Type="http://schemas.openxmlformats.org/officeDocument/2006/relationships/hyperlink" Target="http://www.jslint.com/" TargetMode="External"/><Relationship Id="rId4" Type="http://schemas.openxmlformats.org/officeDocument/2006/relationships/hyperlink" Target="https://npmjs.org/" TargetMode="External"/><Relationship Id="rId9" Type="http://schemas.openxmlformats.org/officeDocument/2006/relationships/hyperlink" Target="https://github.com/sitaramc/gitolite/wiki" TargetMode="External"/><Relationship Id="rId14" Type="http://schemas.openxmlformats.org/officeDocument/2006/relationships/hyperlink" Target="http://expressjs.com/" TargetMode="External"/><Relationship Id="rId22" Type="http://schemas.openxmlformats.org/officeDocument/2006/relationships/hyperlink" Target="https://github.com/gotwarlost/istanbul-middleware"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hyperlink" Target="https://github.com/guillaume-brossard-adsk/tech-summit/blob/master/ProjectStructure.png" TargetMode="External"/><Relationship Id="rId5" Type="http://schemas.openxmlformats.org/officeDocument/2006/relationships/image" Target="../media/image30.png"/><Relationship Id="rId4" Type="http://schemas.openxmlformats.org/officeDocument/2006/relationships/image" Target="../media/image8.png"/></Relationships>
</file>

<file path=ppt/slides/_rels/slide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png"/><Relationship Id="rId1" Type="http://schemas.openxmlformats.org/officeDocument/2006/relationships/slideLayout" Target="../slideLayouts/slideLayout3.xml"/><Relationship Id="rId4" Type="http://schemas.openxmlformats.org/officeDocument/2006/relationships/image" Target="../media/image31.png"/></Relationships>
</file>

<file path=ppt/slides/_rels/slide2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10.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8.png"/><Relationship Id="rId7"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png"/><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png"/><Relationship Id="rId1" Type="http://schemas.openxmlformats.org/officeDocument/2006/relationships/slideLayout" Target="../slideLayouts/slideLayout3.xm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Node.js Novice to Ninja</a:t>
            </a:r>
            <a:endParaRPr lang="en-US" dirty="0"/>
          </a:p>
        </p:txBody>
      </p:sp>
      <p:sp>
        <p:nvSpPr>
          <p:cNvPr id="3" name="Text Placeholder 2"/>
          <p:cNvSpPr>
            <a:spLocks noGrp="1"/>
          </p:cNvSpPr>
          <p:nvPr>
            <p:ph type="body" sz="quarter" idx="12"/>
          </p:nvPr>
        </p:nvSpPr>
        <p:spPr/>
        <p:txBody>
          <a:bodyPr/>
          <a:lstStyle/>
          <a:p>
            <a:r>
              <a:rPr lang="en-US" dirty="0" smtClean="0"/>
              <a:t>Guillaume Brossard</a:t>
            </a:r>
            <a:endParaRPr lang="en-US" dirty="0"/>
          </a:p>
        </p:txBody>
      </p:sp>
      <p:sp>
        <p:nvSpPr>
          <p:cNvPr id="4" name="Text Placeholder 3"/>
          <p:cNvSpPr>
            <a:spLocks noGrp="1"/>
          </p:cNvSpPr>
          <p:nvPr>
            <p:ph type="body" sz="quarter" idx="13"/>
          </p:nvPr>
        </p:nvSpPr>
        <p:spPr/>
        <p:txBody>
          <a:bodyPr/>
          <a:lstStyle/>
          <a:p>
            <a:r>
              <a:rPr lang="en-US" dirty="0" smtClean="0"/>
              <a:t>Sr. Engineer – M&amp;E Cloud Services</a:t>
            </a:r>
            <a:endParaRPr lang="en-US" dirty="0"/>
          </a:p>
        </p:txBody>
      </p:sp>
      <p:sp>
        <p:nvSpPr>
          <p:cNvPr id="5" name="Text Placeholder 2"/>
          <p:cNvSpPr txBox="1">
            <a:spLocks/>
          </p:cNvSpPr>
          <p:nvPr/>
        </p:nvSpPr>
        <p:spPr>
          <a:xfrm>
            <a:off x="6788568" y="5167639"/>
            <a:ext cx="9596237" cy="516340"/>
          </a:xfrm>
          <a:prstGeom prst="rect">
            <a:avLst/>
          </a:prstGeom>
        </p:spPr>
        <p:txBody>
          <a:bodyPr lIns="0" tIns="0" rIns="0" bIns="0">
            <a:noAutofit/>
          </a:bodyPr>
          <a:lstStyle>
            <a:lvl1pPr marL="0" indent="0" algn="l" defTabSz="812810" rtl="0" eaLnBrk="1" latinLnBrk="0" hangingPunct="1">
              <a:spcBef>
                <a:spcPts val="0"/>
              </a:spcBef>
              <a:buFont typeface="Wingdings" charset="2"/>
              <a:buNone/>
              <a:defRPr sz="3200" b="0" i="0" kern="1200" baseline="0">
                <a:solidFill>
                  <a:srgbClr val="000000"/>
                </a:solidFill>
                <a:latin typeface="Frutiger Next LT W1G"/>
                <a:ea typeface="+mn-ea"/>
                <a:cs typeface="Frutiger Next LT W1G"/>
              </a:defRPr>
            </a:lvl1pPr>
            <a:lvl2pPr marL="1320817" indent="-508006" algn="l" defTabSz="812810" rtl="0" eaLnBrk="1" latinLnBrk="0" hangingPunct="1">
              <a:spcBef>
                <a:spcPct val="20000"/>
              </a:spcBef>
              <a:buFont typeface="Wingdings" charset="2"/>
              <a:buChar char="§"/>
              <a:defRPr sz="3600" b="0" i="0" kern="1200">
                <a:solidFill>
                  <a:schemeClr val="tx1"/>
                </a:solidFill>
                <a:latin typeface="Frutiger Next LT W1G"/>
                <a:ea typeface="+mn-ea"/>
                <a:cs typeface="Frutiger Next LT W1G"/>
              </a:defRPr>
            </a:lvl2pPr>
            <a:lvl3pPr marL="2032025" indent="-406405" algn="l" defTabSz="812810" rtl="0" eaLnBrk="1" latinLnBrk="0" hangingPunct="1">
              <a:spcBef>
                <a:spcPct val="20000"/>
              </a:spcBef>
              <a:buFont typeface="Wingdings" charset="2"/>
              <a:buChar char="§"/>
              <a:defRPr sz="3200" b="0" i="0" kern="1200">
                <a:solidFill>
                  <a:schemeClr val="tx1"/>
                </a:solidFill>
                <a:latin typeface="Frutiger Next LT W1G"/>
                <a:ea typeface="+mn-ea"/>
                <a:cs typeface="Frutiger Next LT W1G"/>
              </a:defRPr>
            </a:lvl3pPr>
            <a:lvl4pPr marL="2844836" indent="-406405" algn="l" defTabSz="812810" rtl="0" eaLnBrk="1" latinLnBrk="0" hangingPunct="1">
              <a:spcBef>
                <a:spcPct val="20000"/>
              </a:spcBef>
              <a:buFont typeface="Wingdings" charset="2"/>
              <a:buChar char="§"/>
              <a:defRPr sz="2700" b="0" i="0" kern="1200">
                <a:solidFill>
                  <a:schemeClr val="tx1"/>
                </a:solidFill>
                <a:latin typeface="Frutiger Next LT W1G"/>
                <a:ea typeface="+mn-ea"/>
                <a:cs typeface="Frutiger Next LT W1G"/>
              </a:defRPr>
            </a:lvl4pPr>
            <a:lvl5pPr marL="3657646" indent="-406405" algn="l" defTabSz="812810" rtl="0" eaLnBrk="1" latinLnBrk="0" hangingPunct="1">
              <a:spcBef>
                <a:spcPct val="20000"/>
              </a:spcBef>
              <a:buFont typeface="Wingdings" charset="2"/>
              <a:buChar char="§"/>
              <a:defRPr sz="2400" b="0" i="0" kern="1200">
                <a:solidFill>
                  <a:schemeClr val="tx1"/>
                </a:solidFill>
                <a:latin typeface="Frutiger Next LT W1G"/>
                <a:ea typeface="+mn-ea"/>
                <a:cs typeface="Frutiger Next LT W1G"/>
              </a:defRPr>
            </a:lvl5pPr>
            <a:lvl6pPr marL="4470456" indent="-406405" algn="l" defTabSz="812810" rtl="0" eaLnBrk="1" latinLnBrk="0" hangingPunct="1">
              <a:spcBef>
                <a:spcPct val="20000"/>
              </a:spcBef>
              <a:buFont typeface="Arial"/>
              <a:buChar char="•"/>
              <a:defRPr sz="3600" kern="1200">
                <a:solidFill>
                  <a:schemeClr val="tx1"/>
                </a:solidFill>
                <a:latin typeface="+mn-lt"/>
                <a:ea typeface="+mn-ea"/>
                <a:cs typeface="+mn-cs"/>
              </a:defRPr>
            </a:lvl6pPr>
            <a:lvl7pPr marL="5283266" indent="-406405" algn="l" defTabSz="812810" rtl="0" eaLnBrk="1" latinLnBrk="0" hangingPunct="1">
              <a:spcBef>
                <a:spcPct val="20000"/>
              </a:spcBef>
              <a:buFont typeface="Arial"/>
              <a:buChar char="•"/>
              <a:defRPr sz="3600" kern="1200">
                <a:solidFill>
                  <a:schemeClr val="tx1"/>
                </a:solidFill>
                <a:latin typeface="+mn-lt"/>
                <a:ea typeface="+mn-ea"/>
                <a:cs typeface="+mn-cs"/>
              </a:defRPr>
            </a:lvl7pPr>
            <a:lvl8pPr marL="6096076" indent="-406405" algn="l" defTabSz="812810" rtl="0" eaLnBrk="1" latinLnBrk="0" hangingPunct="1">
              <a:spcBef>
                <a:spcPct val="20000"/>
              </a:spcBef>
              <a:buFont typeface="Arial"/>
              <a:buChar char="•"/>
              <a:defRPr sz="3600" kern="1200">
                <a:solidFill>
                  <a:schemeClr val="tx1"/>
                </a:solidFill>
                <a:latin typeface="+mn-lt"/>
                <a:ea typeface="+mn-ea"/>
                <a:cs typeface="+mn-cs"/>
              </a:defRPr>
            </a:lvl8pPr>
            <a:lvl9pPr marL="6908886" indent="-406405" algn="l" defTabSz="812810" rtl="0" eaLnBrk="1" latinLnBrk="0" hangingPunct="1">
              <a:spcBef>
                <a:spcPct val="20000"/>
              </a:spcBef>
              <a:buFont typeface="Arial"/>
              <a:buChar char="•"/>
              <a:defRPr sz="3600" kern="1200">
                <a:solidFill>
                  <a:schemeClr val="tx1"/>
                </a:solidFill>
                <a:latin typeface="+mn-lt"/>
                <a:ea typeface="+mn-ea"/>
                <a:cs typeface="+mn-cs"/>
              </a:defRPr>
            </a:lvl9pPr>
          </a:lstStyle>
          <a:p>
            <a:r>
              <a:rPr lang="en-US" dirty="0" smtClean="0"/>
              <a:t>David Richer</a:t>
            </a:r>
            <a:endParaRPr lang="en-US" dirty="0"/>
          </a:p>
        </p:txBody>
      </p:sp>
      <p:sp>
        <p:nvSpPr>
          <p:cNvPr id="6" name="Text Placeholder 3"/>
          <p:cNvSpPr txBox="1">
            <a:spLocks/>
          </p:cNvSpPr>
          <p:nvPr/>
        </p:nvSpPr>
        <p:spPr>
          <a:xfrm>
            <a:off x="6788564" y="5683979"/>
            <a:ext cx="9596241" cy="420285"/>
          </a:xfrm>
          <a:prstGeom prst="rect">
            <a:avLst/>
          </a:prstGeom>
        </p:spPr>
        <p:txBody>
          <a:bodyPr lIns="0" tIns="0" rIns="0" bIns="0">
            <a:noAutofit/>
          </a:bodyPr>
          <a:lstStyle>
            <a:lvl1pPr marL="0" indent="0" algn="l" defTabSz="812810" rtl="0" eaLnBrk="1" latinLnBrk="0" hangingPunct="1">
              <a:spcBef>
                <a:spcPts val="0"/>
              </a:spcBef>
              <a:buFont typeface="Wingdings" charset="2"/>
              <a:buNone/>
              <a:defRPr sz="2400" b="0" i="0" kern="1200" baseline="0">
                <a:solidFill>
                  <a:srgbClr val="000000"/>
                </a:solidFill>
                <a:latin typeface="Frutiger Next LT W1G"/>
                <a:ea typeface="+mn-ea"/>
                <a:cs typeface="Frutiger Next LT W1G"/>
              </a:defRPr>
            </a:lvl1pPr>
            <a:lvl2pPr marL="1320817" indent="-508006" algn="l" defTabSz="812810" rtl="0" eaLnBrk="1" latinLnBrk="0" hangingPunct="1">
              <a:spcBef>
                <a:spcPct val="20000"/>
              </a:spcBef>
              <a:buFont typeface="Wingdings" charset="2"/>
              <a:buChar char="§"/>
              <a:defRPr sz="3600" b="0" i="0" kern="1200">
                <a:solidFill>
                  <a:schemeClr val="tx1"/>
                </a:solidFill>
                <a:latin typeface="Frutiger Next LT W1G"/>
                <a:ea typeface="+mn-ea"/>
                <a:cs typeface="Frutiger Next LT W1G"/>
              </a:defRPr>
            </a:lvl2pPr>
            <a:lvl3pPr marL="2032025" indent="-406405" algn="l" defTabSz="812810" rtl="0" eaLnBrk="1" latinLnBrk="0" hangingPunct="1">
              <a:spcBef>
                <a:spcPct val="20000"/>
              </a:spcBef>
              <a:buFont typeface="Wingdings" charset="2"/>
              <a:buChar char="§"/>
              <a:defRPr sz="3200" b="0" i="0" kern="1200">
                <a:solidFill>
                  <a:schemeClr val="tx1"/>
                </a:solidFill>
                <a:latin typeface="Frutiger Next LT W1G"/>
                <a:ea typeface="+mn-ea"/>
                <a:cs typeface="Frutiger Next LT W1G"/>
              </a:defRPr>
            </a:lvl3pPr>
            <a:lvl4pPr marL="2844836" indent="-406405" algn="l" defTabSz="812810" rtl="0" eaLnBrk="1" latinLnBrk="0" hangingPunct="1">
              <a:spcBef>
                <a:spcPct val="20000"/>
              </a:spcBef>
              <a:buFont typeface="Wingdings" charset="2"/>
              <a:buChar char="§"/>
              <a:defRPr sz="2700" b="0" i="0" kern="1200">
                <a:solidFill>
                  <a:schemeClr val="tx1"/>
                </a:solidFill>
                <a:latin typeface="Frutiger Next LT W1G"/>
                <a:ea typeface="+mn-ea"/>
                <a:cs typeface="Frutiger Next LT W1G"/>
              </a:defRPr>
            </a:lvl4pPr>
            <a:lvl5pPr marL="3657646" indent="-406405" algn="l" defTabSz="812810" rtl="0" eaLnBrk="1" latinLnBrk="0" hangingPunct="1">
              <a:spcBef>
                <a:spcPct val="20000"/>
              </a:spcBef>
              <a:buFont typeface="Wingdings" charset="2"/>
              <a:buChar char="§"/>
              <a:defRPr sz="2400" b="0" i="0" kern="1200">
                <a:solidFill>
                  <a:schemeClr val="tx1"/>
                </a:solidFill>
                <a:latin typeface="Frutiger Next LT W1G"/>
                <a:ea typeface="+mn-ea"/>
                <a:cs typeface="Frutiger Next LT W1G"/>
              </a:defRPr>
            </a:lvl5pPr>
            <a:lvl6pPr marL="4470456" indent="-406405" algn="l" defTabSz="812810" rtl="0" eaLnBrk="1" latinLnBrk="0" hangingPunct="1">
              <a:spcBef>
                <a:spcPct val="20000"/>
              </a:spcBef>
              <a:buFont typeface="Arial"/>
              <a:buChar char="•"/>
              <a:defRPr sz="3600" kern="1200">
                <a:solidFill>
                  <a:schemeClr val="tx1"/>
                </a:solidFill>
                <a:latin typeface="+mn-lt"/>
                <a:ea typeface="+mn-ea"/>
                <a:cs typeface="+mn-cs"/>
              </a:defRPr>
            </a:lvl6pPr>
            <a:lvl7pPr marL="5283266" indent="-406405" algn="l" defTabSz="812810" rtl="0" eaLnBrk="1" latinLnBrk="0" hangingPunct="1">
              <a:spcBef>
                <a:spcPct val="20000"/>
              </a:spcBef>
              <a:buFont typeface="Arial"/>
              <a:buChar char="•"/>
              <a:defRPr sz="3600" kern="1200">
                <a:solidFill>
                  <a:schemeClr val="tx1"/>
                </a:solidFill>
                <a:latin typeface="+mn-lt"/>
                <a:ea typeface="+mn-ea"/>
                <a:cs typeface="+mn-cs"/>
              </a:defRPr>
            </a:lvl7pPr>
            <a:lvl8pPr marL="6096076" indent="-406405" algn="l" defTabSz="812810" rtl="0" eaLnBrk="1" latinLnBrk="0" hangingPunct="1">
              <a:spcBef>
                <a:spcPct val="20000"/>
              </a:spcBef>
              <a:buFont typeface="Arial"/>
              <a:buChar char="•"/>
              <a:defRPr sz="3600" kern="1200">
                <a:solidFill>
                  <a:schemeClr val="tx1"/>
                </a:solidFill>
                <a:latin typeface="+mn-lt"/>
                <a:ea typeface="+mn-ea"/>
                <a:cs typeface="+mn-cs"/>
              </a:defRPr>
            </a:lvl8pPr>
            <a:lvl9pPr marL="6908886" indent="-406405" algn="l" defTabSz="812810" rtl="0" eaLnBrk="1" latinLnBrk="0" hangingPunct="1">
              <a:spcBef>
                <a:spcPct val="20000"/>
              </a:spcBef>
              <a:buFont typeface="Arial"/>
              <a:buChar char="•"/>
              <a:defRPr sz="3600" kern="1200">
                <a:solidFill>
                  <a:schemeClr val="tx1"/>
                </a:solidFill>
                <a:latin typeface="+mn-lt"/>
                <a:ea typeface="+mn-ea"/>
                <a:cs typeface="+mn-cs"/>
              </a:defRPr>
            </a:lvl9pPr>
          </a:lstStyle>
          <a:p>
            <a:r>
              <a:rPr lang="en-US" dirty="0" smtClean="0"/>
              <a:t>Sr. Engineer – M&amp;E Cloud Services</a:t>
            </a:r>
            <a:endParaRPr lang="en-US"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6209" y="2644275"/>
            <a:ext cx="2973002" cy="3039704"/>
          </a:xfrm>
          <a:prstGeom prst="rect">
            <a:avLst/>
          </a:prstGeom>
        </p:spPr>
      </p:pic>
    </p:spTree>
    <p:extLst>
      <p:ext uri="{BB962C8B-B14F-4D97-AF65-F5344CB8AC3E}">
        <p14:creationId xmlns:p14="http://schemas.microsoft.com/office/powerpoint/2010/main" val="238088982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68375" y="241483"/>
            <a:ext cx="7988969" cy="8168208"/>
          </a:xfrm>
          <a:prstGeom prst="rect">
            <a:avLst/>
          </a:prstGeom>
        </p:spPr>
      </p:pic>
      <p:sp>
        <p:nvSpPr>
          <p:cNvPr id="3" name="Title 2"/>
          <p:cNvSpPr>
            <a:spLocks noGrp="1"/>
          </p:cNvSpPr>
          <p:nvPr>
            <p:ph type="title"/>
          </p:nvPr>
        </p:nvSpPr>
        <p:spPr/>
        <p:txBody>
          <a:bodyPr/>
          <a:lstStyle/>
          <a:p>
            <a:r>
              <a:rPr lang="en-US" dirty="0" smtClean="0"/>
              <a:t>Development Environment - Workspace</a:t>
            </a:r>
            <a:endParaRPr lang="en-US" dirty="0"/>
          </a:p>
        </p:txBody>
      </p:sp>
      <p:pic>
        <p:nvPicPr>
          <p:cNvPr id="6" name="Content Placeholder 5"/>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84349" y="1975174"/>
            <a:ext cx="8888889" cy="5193651"/>
          </a:xfrm>
          <a:prstGeom prst="rect">
            <a:avLst/>
          </a:prstGeom>
        </p:spPr>
      </p:pic>
    </p:spTree>
    <p:extLst>
      <p:ext uri="{BB962C8B-B14F-4D97-AF65-F5344CB8AC3E}">
        <p14:creationId xmlns:p14="http://schemas.microsoft.com/office/powerpoint/2010/main" val="52208990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68375" y="241483"/>
            <a:ext cx="7988969" cy="8168208"/>
          </a:xfrm>
          <a:prstGeom prst="rect">
            <a:avLst/>
          </a:prstGeom>
        </p:spPr>
      </p:pic>
      <p:sp>
        <p:nvSpPr>
          <p:cNvPr id="3" name="Title 2"/>
          <p:cNvSpPr>
            <a:spLocks noGrp="1"/>
          </p:cNvSpPr>
          <p:nvPr>
            <p:ph type="title"/>
          </p:nvPr>
        </p:nvSpPr>
        <p:spPr/>
        <p:txBody>
          <a:bodyPr/>
          <a:lstStyle/>
          <a:p>
            <a:r>
              <a:rPr lang="en-US" dirty="0" smtClean="0"/>
              <a:t>Development Environment</a:t>
            </a:r>
            <a:endParaRPr lang="en-US" dirty="0"/>
          </a:p>
        </p:txBody>
      </p:sp>
      <p:pic>
        <p:nvPicPr>
          <p:cNvPr id="6" name="Content Placeholder 5"/>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p:spPr>
      </p:pic>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8381" y="1890185"/>
            <a:ext cx="15173073" cy="5799558"/>
          </a:xfrm>
          <a:prstGeom prst="rect">
            <a:avLst/>
          </a:prstGeom>
        </p:spPr>
      </p:pic>
    </p:spTree>
    <p:extLst>
      <p:ext uri="{BB962C8B-B14F-4D97-AF65-F5344CB8AC3E}">
        <p14:creationId xmlns:p14="http://schemas.microsoft.com/office/powerpoint/2010/main" val="59160227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Development Environment</a:t>
            </a:r>
            <a:endParaRPr lang="en-US" dirty="0"/>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3958208" y="370333"/>
            <a:ext cx="1486501" cy="1519852"/>
          </a:xfrm>
        </p:spPr>
      </p:pic>
      <p:sp>
        <p:nvSpPr>
          <p:cNvPr id="7" name="TextBox 6"/>
          <p:cNvSpPr txBox="1"/>
          <p:nvPr/>
        </p:nvSpPr>
        <p:spPr>
          <a:xfrm>
            <a:off x="812880" y="2454442"/>
            <a:ext cx="15020678" cy="4031873"/>
          </a:xfrm>
          <a:prstGeom prst="rect">
            <a:avLst/>
          </a:prstGeom>
          <a:noFill/>
        </p:spPr>
        <p:txBody>
          <a:bodyPr wrap="square" rtlCol="0">
            <a:spAutoFit/>
          </a:bodyPr>
          <a:lstStyle/>
          <a:p>
            <a:pPr marL="457200" lvl="3" indent="-457200">
              <a:buFont typeface="Arial" pitchFamily="34" charset="0"/>
              <a:buChar char="•"/>
            </a:pPr>
            <a:r>
              <a:rPr lang="en-US" dirty="0"/>
              <a:t>Grunt.js – </a:t>
            </a:r>
            <a:r>
              <a:rPr lang="en-US" dirty="0" err="1"/>
              <a:t>Javascript</a:t>
            </a:r>
            <a:r>
              <a:rPr lang="en-US" dirty="0"/>
              <a:t> Task Runner for </a:t>
            </a:r>
            <a:r>
              <a:rPr lang="en-US" dirty="0" smtClean="0"/>
              <a:t>Node.js</a:t>
            </a:r>
          </a:p>
          <a:p>
            <a:pPr marL="457200" lvl="3" indent="-457200">
              <a:buFont typeface="Arial" pitchFamily="34" charset="0"/>
              <a:buChar char="•"/>
            </a:pPr>
            <a:endParaRPr lang="en-US" dirty="0" smtClean="0"/>
          </a:p>
          <a:p>
            <a:pPr marL="457200" lvl="3" indent="-457200">
              <a:buFont typeface="Arial" pitchFamily="34" charset="0"/>
              <a:buChar char="•"/>
            </a:pPr>
            <a:r>
              <a:rPr lang="en-US" dirty="0" smtClean="0"/>
              <a:t>Tests</a:t>
            </a:r>
            <a:r>
              <a:rPr lang="en-US" dirty="0"/>
              <a:t>, Static Analysis, Code </a:t>
            </a:r>
            <a:r>
              <a:rPr lang="en-US" dirty="0" smtClean="0"/>
              <a:t>Coverage</a:t>
            </a:r>
          </a:p>
          <a:p>
            <a:pPr marL="457200" lvl="3" indent="-457200">
              <a:buFont typeface="Arial" pitchFamily="34" charset="0"/>
              <a:buChar char="•"/>
            </a:pPr>
            <a:endParaRPr lang="en-US" dirty="0"/>
          </a:p>
          <a:p>
            <a:pPr marL="457200" lvl="3" indent="-457200">
              <a:buFont typeface="Arial" pitchFamily="34" charset="0"/>
              <a:buChar char="•"/>
            </a:pPr>
            <a:r>
              <a:rPr lang="en-US" dirty="0" smtClean="0"/>
              <a:t>Great community creating grunt plugins</a:t>
            </a:r>
          </a:p>
          <a:p>
            <a:pPr marL="457200" lvl="3" indent="-457200">
              <a:buFont typeface="Arial" pitchFamily="34" charset="0"/>
              <a:buChar char="•"/>
            </a:pPr>
            <a:endParaRPr lang="en-US" dirty="0" smtClean="0"/>
          </a:p>
          <a:p>
            <a:pPr marL="457200" lvl="3" indent="-457200">
              <a:buFont typeface="Arial" pitchFamily="34" charset="0"/>
              <a:buChar char="•"/>
            </a:pPr>
            <a:r>
              <a:rPr lang="en-US" dirty="0" smtClean="0"/>
              <a:t>Continuous </a:t>
            </a:r>
            <a:r>
              <a:rPr lang="en-US" dirty="0"/>
              <a:t>Build Integration</a:t>
            </a:r>
          </a:p>
          <a:p>
            <a:pPr marL="457200" lvl="3" indent="-457200">
              <a:buFont typeface="Arial" pitchFamily="34" charset="0"/>
              <a:buChar char="•"/>
            </a:pPr>
            <a:endParaRPr lang="en-US" dirty="0"/>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80794" y="6028441"/>
            <a:ext cx="6096000" cy="2381250"/>
          </a:xfrm>
          <a:prstGeom prst="rect">
            <a:avLst/>
          </a:prstGeom>
        </p:spPr>
      </p:pic>
      <p:pic>
        <p:nvPicPr>
          <p:cNvPr id="4" name="Picture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05263" y="7269649"/>
            <a:ext cx="2034714" cy="637508"/>
          </a:xfrm>
          <a:prstGeom prst="rect">
            <a:avLst/>
          </a:prstGeom>
        </p:spPr>
      </p:pic>
      <p:pic>
        <p:nvPicPr>
          <p:cNvPr id="8" name="Picture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395054" y="6707873"/>
            <a:ext cx="1345804" cy="1345804"/>
          </a:xfrm>
          <a:prstGeom prst="rect">
            <a:avLst/>
          </a:prstGeom>
        </p:spPr>
      </p:pic>
    </p:spTree>
    <p:extLst>
      <p:ext uri="{BB962C8B-B14F-4D97-AF65-F5344CB8AC3E}">
        <p14:creationId xmlns:p14="http://schemas.microsoft.com/office/powerpoint/2010/main" val="324507385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3" name="Title 2"/>
          <p:cNvSpPr>
            <a:spLocks noGrp="1"/>
          </p:cNvSpPr>
          <p:nvPr>
            <p:ph type="title"/>
          </p:nvPr>
        </p:nvSpPr>
        <p:spPr/>
        <p:txBody>
          <a:bodyPr/>
          <a:lstStyle/>
          <a:p>
            <a:r>
              <a:rPr lang="en-US" dirty="0"/>
              <a:t>Sharing node modules between </a:t>
            </a:r>
            <a:r>
              <a:rPr lang="en-US" dirty="0" smtClean="0"/>
              <a:t>teams</a:t>
            </a:r>
            <a:endParaRPr lang="en-US" dirty="0"/>
          </a:p>
        </p:txBody>
      </p:sp>
      <p:pic>
        <p:nvPicPr>
          <p:cNvPr id="6" name="Content Placeholder 5"/>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p:spPr>
      </p:pic>
      <p:sp>
        <p:nvSpPr>
          <p:cNvPr id="7" name="TextBox 6"/>
          <p:cNvSpPr txBox="1"/>
          <p:nvPr/>
        </p:nvSpPr>
        <p:spPr>
          <a:xfrm>
            <a:off x="812880" y="2454442"/>
            <a:ext cx="15020678" cy="3046988"/>
          </a:xfrm>
          <a:prstGeom prst="rect">
            <a:avLst/>
          </a:prstGeom>
          <a:noFill/>
        </p:spPr>
        <p:txBody>
          <a:bodyPr wrap="square" rtlCol="0">
            <a:spAutoFit/>
          </a:bodyPr>
          <a:lstStyle/>
          <a:p>
            <a:pPr marL="457200" lvl="3" indent="-457200">
              <a:buFont typeface="Arial" pitchFamily="34" charset="0"/>
              <a:buChar char="•"/>
            </a:pPr>
            <a:r>
              <a:rPr lang="en-US" dirty="0"/>
              <a:t>Component-based </a:t>
            </a:r>
            <a:r>
              <a:rPr lang="en-US" dirty="0" smtClean="0"/>
              <a:t>architecture</a:t>
            </a:r>
          </a:p>
          <a:p>
            <a:pPr marL="457200" lvl="3" indent="-457200">
              <a:buFont typeface="Arial" pitchFamily="34" charset="0"/>
              <a:buChar char="•"/>
            </a:pPr>
            <a:endParaRPr lang="en-US" dirty="0"/>
          </a:p>
          <a:p>
            <a:pPr marL="457200" lvl="3" indent="-457200">
              <a:buFont typeface="Arial" pitchFamily="34" charset="0"/>
              <a:buChar char="•"/>
            </a:pPr>
            <a:r>
              <a:rPr lang="en-US" dirty="0"/>
              <a:t>Sharing </a:t>
            </a:r>
            <a:r>
              <a:rPr lang="en-US" dirty="0" smtClean="0"/>
              <a:t>node modules </a:t>
            </a:r>
            <a:r>
              <a:rPr lang="en-US" dirty="0"/>
              <a:t>without </a:t>
            </a:r>
            <a:r>
              <a:rPr lang="en-US" dirty="0" err="1"/>
              <a:t>npm</a:t>
            </a:r>
            <a:r>
              <a:rPr lang="en-US" dirty="0"/>
              <a:t> </a:t>
            </a:r>
            <a:r>
              <a:rPr lang="en-US" dirty="0" smtClean="0"/>
              <a:t>registry</a:t>
            </a:r>
          </a:p>
          <a:p>
            <a:pPr marL="457200" lvl="3" indent="-457200">
              <a:buFont typeface="Arial" pitchFamily="34" charset="0"/>
              <a:buChar char="•"/>
            </a:pPr>
            <a:endParaRPr lang="en-US" dirty="0"/>
          </a:p>
          <a:p>
            <a:pPr marL="1270011" lvl="4" indent="-457200">
              <a:buFont typeface="Arial" pitchFamily="34" charset="0"/>
              <a:buChar char="•"/>
            </a:pPr>
            <a:r>
              <a:rPr lang="en-US" dirty="0" smtClean="0"/>
              <a:t>git.autodesk.com</a:t>
            </a:r>
          </a:p>
          <a:p>
            <a:pPr marL="1270011" lvl="4" indent="-457200">
              <a:buFont typeface="Arial" pitchFamily="34" charset="0"/>
              <a:buChar char="•"/>
            </a:pPr>
            <a:r>
              <a:rPr lang="en-US" dirty="0" err="1" smtClean="0"/>
              <a:t>npm</a:t>
            </a:r>
            <a:r>
              <a:rPr lang="en-US" dirty="0" smtClean="0"/>
              <a:t> fetch node module directly from a </a:t>
            </a:r>
            <a:r>
              <a:rPr lang="en-US" dirty="0" err="1" smtClean="0"/>
              <a:t>git</a:t>
            </a:r>
            <a:r>
              <a:rPr lang="en-US" dirty="0" smtClean="0"/>
              <a:t> </a:t>
            </a:r>
            <a:r>
              <a:rPr lang="en-US" dirty="0" err="1" smtClean="0"/>
              <a:t>repositry</a:t>
            </a:r>
            <a:endParaRPr lang="en-US" dirty="0"/>
          </a:p>
        </p:txBody>
      </p:sp>
    </p:spTree>
    <p:extLst>
      <p:ext uri="{BB962C8B-B14F-4D97-AF65-F5344CB8AC3E}">
        <p14:creationId xmlns:p14="http://schemas.microsoft.com/office/powerpoint/2010/main" val="405020366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3" name="Title 2"/>
          <p:cNvSpPr>
            <a:spLocks noGrp="1"/>
          </p:cNvSpPr>
          <p:nvPr>
            <p:ph type="title"/>
          </p:nvPr>
        </p:nvSpPr>
        <p:spPr/>
        <p:txBody>
          <a:bodyPr/>
          <a:lstStyle/>
          <a:p>
            <a:r>
              <a:rPr lang="en-US" dirty="0"/>
              <a:t>Sharing node modules between </a:t>
            </a:r>
            <a:r>
              <a:rPr lang="en-US" dirty="0" smtClean="0"/>
              <a:t>teams</a:t>
            </a:r>
            <a:endParaRPr lang="en-US" dirty="0"/>
          </a:p>
        </p:txBody>
      </p:sp>
      <p:pic>
        <p:nvPicPr>
          <p:cNvPr id="6" name="Content Placeholder 5"/>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p:spPr>
      </p:pic>
      <p:sp>
        <p:nvSpPr>
          <p:cNvPr id="8" name="TextBox 7"/>
          <p:cNvSpPr txBox="1"/>
          <p:nvPr/>
        </p:nvSpPr>
        <p:spPr>
          <a:xfrm>
            <a:off x="812880" y="7937212"/>
            <a:ext cx="2498376" cy="584775"/>
          </a:xfrm>
          <a:prstGeom prst="rect">
            <a:avLst/>
          </a:prstGeom>
          <a:noFill/>
        </p:spPr>
        <p:txBody>
          <a:bodyPr wrap="none" rtlCol="0">
            <a:spAutoFit/>
          </a:bodyPr>
          <a:lstStyle/>
          <a:p>
            <a:r>
              <a:rPr lang="en-US" dirty="0" smtClean="0">
                <a:hlinkClick r:id="rId5"/>
              </a:rPr>
              <a:t>Link to image </a:t>
            </a:r>
            <a:endParaRPr lang="en-US" dirty="0"/>
          </a:p>
        </p:txBody>
      </p:sp>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34846" y="1331496"/>
            <a:ext cx="8305280" cy="6417174"/>
          </a:xfrm>
          <a:prstGeom prst="rect">
            <a:avLst/>
          </a:prstGeom>
        </p:spPr>
      </p:pic>
    </p:spTree>
    <p:extLst>
      <p:ext uri="{BB962C8B-B14F-4D97-AF65-F5344CB8AC3E}">
        <p14:creationId xmlns:p14="http://schemas.microsoft.com/office/powerpoint/2010/main" val="46673728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Deployment - VM</a:t>
            </a:r>
            <a:endParaRPr lang="en-US" dirty="0"/>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3958208" y="370333"/>
            <a:ext cx="1486501" cy="1519852"/>
          </a:xfrm>
        </p:spPr>
      </p:pic>
      <p:sp>
        <p:nvSpPr>
          <p:cNvPr id="7" name="TextBox 6"/>
          <p:cNvSpPr txBox="1"/>
          <p:nvPr/>
        </p:nvSpPr>
        <p:spPr>
          <a:xfrm>
            <a:off x="812880" y="2454442"/>
            <a:ext cx="15020678" cy="2554545"/>
          </a:xfrm>
          <a:prstGeom prst="rect">
            <a:avLst/>
          </a:prstGeom>
          <a:noFill/>
        </p:spPr>
        <p:txBody>
          <a:bodyPr wrap="square" rtlCol="0">
            <a:spAutoFit/>
          </a:bodyPr>
          <a:lstStyle/>
          <a:p>
            <a:pPr marL="457200" lvl="3" indent="-457200">
              <a:buFont typeface="Arial" pitchFamily="34" charset="0"/>
              <a:buChar char="•"/>
            </a:pPr>
            <a:r>
              <a:rPr lang="en-US" dirty="0" smtClean="0"/>
              <a:t>Vagrant + Oracle Virtual Box</a:t>
            </a:r>
          </a:p>
          <a:p>
            <a:pPr marL="457200" lvl="3" indent="-457200">
              <a:buFont typeface="Arial" pitchFamily="34" charset="0"/>
              <a:buChar char="•"/>
            </a:pPr>
            <a:endParaRPr lang="en-US" dirty="0"/>
          </a:p>
          <a:p>
            <a:pPr marL="457200" lvl="3" indent="-457200">
              <a:buFont typeface="Arial" pitchFamily="34" charset="0"/>
              <a:buChar char="•"/>
            </a:pPr>
            <a:r>
              <a:rPr lang="en-US" dirty="0" smtClean="0"/>
              <a:t>Minimize difference between VM deployment and Amazon</a:t>
            </a:r>
          </a:p>
          <a:p>
            <a:pPr marL="457200" lvl="3" indent="-457200">
              <a:buFont typeface="Arial" pitchFamily="34" charset="0"/>
              <a:buChar char="•"/>
            </a:pPr>
            <a:endParaRPr lang="en-US" dirty="0"/>
          </a:p>
          <a:p>
            <a:pPr marL="457200" lvl="3" indent="-457200">
              <a:buFont typeface="Arial" pitchFamily="34" charset="0"/>
              <a:buChar char="•"/>
            </a:pPr>
            <a:r>
              <a:rPr lang="en-US" dirty="0" smtClean="0"/>
              <a:t>Great way to quickly test Chef cookbooks</a:t>
            </a:r>
            <a:endParaRPr lang="en-US" dirty="0"/>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pic>
        <p:nvPicPr>
          <p:cNvPr id="1026" name="Picture 2"/>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007474" y="5495335"/>
            <a:ext cx="3380205" cy="26887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7482958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3" name="Title 2"/>
          <p:cNvSpPr>
            <a:spLocks noGrp="1"/>
          </p:cNvSpPr>
          <p:nvPr>
            <p:ph type="title"/>
          </p:nvPr>
        </p:nvSpPr>
        <p:spPr/>
        <p:txBody>
          <a:bodyPr/>
          <a:lstStyle/>
          <a:p>
            <a:r>
              <a:rPr lang="en-US" dirty="0" smtClean="0"/>
              <a:t>Deployment – </a:t>
            </a:r>
            <a:r>
              <a:rPr lang="en-US" dirty="0" err="1" smtClean="0"/>
              <a:t>Opscode</a:t>
            </a:r>
            <a:r>
              <a:rPr lang="en-US" dirty="0" smtClean="0"/>
              <a:t> Chef</a:t>
            </a:r>
            <a:endParaRPr lang="en-US" dirty="0"/>
          </a:p>
        </p:txBody>
      </p:sp>
      <p:pic>
        <p:nvPicPr>
          <p:cNvPr id="6" name="Content Placeholder 5"/>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p:spPr>
      </p:pic>
      <p:sp>
        <p:nvSpPr>
          <p:cNvPr id="7" name="TextBox 6"/>
          <p:cNvSpPr txBox="1"/>
          <p:nvPr/>
        </p:nvSpPr>
        <p:spPr>
          <a:xfrm>
            <a:off x="812880" y="2454442"/>
            <a:ext cx="15020678" cy="5016758"/>
          </a:xfrm>
          <a:prstGeom prst="rect">
            <a:avLst/>
          </a:prstGeom>
          <a:noFill/>
        </p:spPr>
        <p:txBody>
          <a:bodyPr wrap="square" rtlCol="0">
            <a:spAutoFit/>
          </a:bodyPr>
          <a:lstStyle/>
          <a:p>
            <a:pPr marL="457200" lvl="3" indent="-457200">
              <a:buFont typeface="Arial" pitchFamily="34" charset="0"/>
              <a:buChar char="•"/>
            </a:pPr>
            <a:r>
              <a:rPr lang="en-US" dirty="0"/>
              <a:t>Configuration Management Software</a:t>
            </a:r>
          </a:p>
          <a:p>
            <a:pPr marL="457200" lvl="3" indent="-457200">
              <a:buFont typeface="Arial" pitchFamily="34" charset="0"/>
              <a:buChar char="•"/>
            </a:pPr>
            <a:endParaRPr lang="en-US" dirty="0" smtClean="0"/>
          </a:p>
          <a:p>
            <a:pPr marL="457200" lvl="3" indent="-457200">
              <a:buFont typeface="Arial" pitchFamily="34" charset="0"/>
              <a:buChar char="•"/>
            </a:pPr>
            <a:r>
              <a:rPr lang="en-US" dirty="0"/>
              <a:t>Manage configuration, not individual servers</a:t>
            </a:r>
          </a:p>
          <a:p>
            <a:pPr marL="457200" lvl="3" indent="-457200">
              <a:buFont typeface="Arial" pitchFamily="34" charset="0"/>
              <a:buChar char="•"/>
            </a:pPr>
            <a:endParaRPr lang="en-US" dirty="0" smtClean="0"/>
          </a:p>
          <a:p>
            <a:pPr marL="457200" lvl="3" indent="-457200">
              <a:buFont typeface="Arial" pitchFamily="34" charset="0"/>
              <a:buChar char="•"/>
            </a:pPr>
            <a:r>
              <a:rPr lang="en-US" dirty="0" smtClean="0"/>
              <a:t>Infrastructure as code</a:t>
            </a:r>
          </a:p>
          <a:p>
            <a:pPr marL="457200" lvl="3" indent="-457200">
              <a:buFont typeface="Arial" pitchFamily="34" charset="0"/>
              <a:buChar char="•"/>
            </a:pPr>
            <a:endParaRPr lang="en-US" dirty="0"/>
          </a:p>
          <a:p>
            <a:pPr marL="457200" lvl="3" indent="-457200">
              <a:buFont typeface="Arial" pitchFamily="34" charset="0"/>
              <a:buChar char="•"/>
            </a:pPr>
            <a:r>
              <a:rPr lang="en-US" dirty="0" smtClean="0"/>
              <a:t>Cookbooks </a:t>
            </a:r>
            <a:r>
              <a:rPr lang="en-US" dirty="0"/>
              <a:t>maintained by </a:t>
            </a:r>
            <a:r>
              <a:rPr lang="en-US" dirty="0" smtClean="0"/>
              <a:t>sys admins </a:t>
            </a:r>
            <a:r>
              <a:rPr lang="en-US" dirty="0"/>
              <a:t>AND developers</a:t>
            </a:r>
          </a:p>
          <a:p>
            <a:pPr marL="0" lvl="3"/>
            <a:endParaRPr lang="en-US" dirty="0" smtClean="0"/>
          </a:p>
          <a:p>
            <a:pPr marL="457200" lvl="3" indent="-457200">
              <a:buFont typeface="Arial" pitchFamily="34" charset="0"/>
              <a:buChar char="•"/>
            </a:pPr>
            <a:r>
              <a:rPr lang="en-US" dirty="0"/>
              <a:t>Open Source</a:t>
            </a:r>
          </a:p>
          <a:p>
            <a:pPr marL="457200" lvl="3" indent="-457200">
              <a:buFont typeface="Arial" pitchFamily="34" charset="0"/>
              <a:buChar char="•"/>
            </a:pPr>
            <a:endParaRPr lang="en-US" dirty="0"/>
          </a:p>
        </p:txBody>
      </p:sp>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421392" y="2981889"/>
            <a:ext cx="2870915" cy="3961863"/>
          </a:xfrm>
          <a:prstGeom prst="rect">
            <a:avLst/>
          </a:prstGeom>
        </p:spPr>
      </p:pic>
    </p:spTree>
    <p:extLst>
      <p:ext uri="{BB962C8B-B14F-4D97-AF65-F5344CB8AC3E}">
        <p14:creationId xmlns:p14="http://schemas.microsoft.com/office/powerpoint/2010/main" val="77943358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Deployment - Amazon</a:t>
            </a:r>
            <a:endParaRPr lang="en-US" dirty="0"/>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3958208" y="370333"/>
            <a:ext cx="1486501" cy="1519852"/>
          </a:xfrm>
        </p:spPr>
      </p:pic>
      <p:sp>
        <p:nvSpPr>
          <p:cNvPr id="7" name="TextBox 6"/>
          <p:cNvSpPr txBox="1"/>
          <p:nvPr/>
        </p:nvSpPr>
        <p:spPr>
          <a:xfrm>
            <a:off x="812880" y="2454442"/>
            <a:ext cx="15020678" cy="4031873"/>
          </a:xfrm>
          <a:prstGeom prst="rect">
            <a:avLst/>
          </a:prstGeom>
          <a:noFill/>
        </p:spPr>
        <p:txBody>
          <a:bodyPr wrap="square" rtlCol="0">
            <a:spAutoFit/>
          </a:bodyPr>
          <a:lstStyle/>
          <a:p>
            <a:pPr marL="457200" lvl="3" indent="-457200">
              <a:buFont typeface="Arial" pitchFamily="34" charset="0"/>
              <a:buChar char="•"/>
            </a:pPr>
            <a:r>
              <a:rPr lang="en-US" dirty="0" smtClean="0"/>
              <a:t>Amazon Cloud Formation</a:t>
            </a:r>
          </a:p>
          <a:p>
            <a:pPr marL="457200" lvl="3" indent="-457200">
              <a:buFont typeface="Arial" pitchFamily="34" charset="0"/>
              <a:buChar char="•"/>
            </a:pPr>
            <a:endParaRPr lang="en-US" dirty="0" smtClean="0"/>
          </a:p>
          <a:p>
            <a:pPr marL="457200" lvl="3" indent="-457200">
              <a:buFont typeface="Arial" pitchFamily="34" charset="0"/>
              <a:buChar char="•"/>
            </a:pPr>
            <a:r>
              <a:rPr lang="en-US" dirty="0" smtClean="0"/>
              <a:t>Script to generate Cloud Formation file to reduce redundancies</a:t>
            </a:r>
          </a:p>
          <a:p>
            <a:pPr marL="457200" lvl="3" indent="-457200">
              <a:buFont typeface="Arial" pitchFamily="34" charset="0"/>
              <a:buChar char="•"/>
            </a:pPr>
            <a:endParaRPr lang="en-US" dirty="0"/>
          </a:p>
          <a:p>
            <a:pPr marL="457200" lvl="3" indent="-457200">
              <a:buFont typeface="Arial" pitchFamily="34" charset="0"/>
              <a:buChar char="•"/>
            </a:pPr>
            <a:r>
              <a:rPr lang="en-US" dirty="0" smtClean="0"/>
              <a:t>EC2 instance are provisioned from vanilla Ubuntu using Chef</a:t>
            </a:r>
          </a:p>
          <a:p>
            <a:pPr marL="457200" lvl="3" indent="-457200">
              <a:buFont typeface="Arial" pitchFamily="34" charset="0"/>
              <a:buChar char="•"/>
            </a:pPr>
            <a:endParaRPr lang="en-US" dirty="0"/>
          </a:p>
          <a:p>
            <a:pPr marL="457200" lvl="3" indent="-457200">
              <a:buFont typeface="Arial" pitchFamily="34" charset="0"/>
              <a:buChar char="•"/>
            </a:pPr>
            <a:r>
              <a:rPr lang="en-US" dirty="0" smtClean="0"/>
              <a:t>Route53 provide DNS for each stack</a:t>
            </a:r>
          </a:p>
          <a:p>
            <a:pPr marL="1270011" lvl="4" indent="-457200">
              <a:buFont typeface="Arial" pitchFamily="34" charset="0"/>
              <a:buChar char="•"/>
            </a:pPr>
            <a:r>
              <a:rPr lang="en-US" dirty="0" smtClean="0"/>
              <a:t>test.sandbox.scotty.mecs.autodesk.com</a:t>
            </a:r>
            <a:endParaRPr lang="en-US" dirty="0"/>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03092" y="241483"/>
            <a:ext cx="7988969" cy="8168208"/>
          </a:xfrm>
          <a:prstGeom prst="rect">
            <a:avLst/>
          </a:prstGeom>
        </p:spPr>
      </p:pic>
      <p:pic>
        <p:nvPicPr>
          <p:cNvPr id="3074" name="Picture 2" descr="C:\Users\richerd\Downloads\AWS_LOGO_CMYK.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11135" y="5944149"/>
            <a:ext cx="4643854" cy="16937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38213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Deployment - Amazon</a:t>
            </a:r>
            <a:endParaRPr lang="en-US" dirty="0"/>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3958208" y="370333"/>
            <a:ext cx="1486501" cy="1519852"/>
          </a:xfr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03092" y="241483"/>
            <a:ext cx="7988969" cy="8168208"/>
          </a:xfrm>
          <a:prstGeom prst="rect">
            <a:avLst/>
          </a:prstGeom>
        </p:spPr>
      </p:pic>
      <p:pic>
        <p:nvPicPr>
          <p:cNvPr id="2050" name="Picture 2" descr="C:\Users\richerd\Documents\AmazonDeploymentDiagram.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2880" y="1240907"/>
            <a:ext cx="14812131" cy="74603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151642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3" name="Title 2"/>
          <p:cNvSpPr>
            <a:spLocks noGrp="1"/>
          </p:cNvSpPr>
          <p:nvPr>
            <p:ph type="title"/>
          </p:nvPr>
        </p:nvSpPr>
        <p:spPr/>
        <p:txBody>
          <a:bodyPr/>
          <a:lstStyle/>
          <a:p>
            <a:r>
              <a:rPr lang="en-US" dirty="0" smtClean="0"/>
              <a:t>Deployment – Publish Web Service</a:t>
            </a:r>
            <a:endParaRPr lang="en-US" dirty="0"/>
          </a:p>
        </p:txBody>
      </p:sp>
      <p:pic>
        <p:nvPicPr>
          <p:cNvPr id="6" name="Content Placeholder 5"/>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p:spPr>
      </p:pic>
      <p:pic>
        <p:nvPicPr>
          <p:cNvPr id="2" name="Picture 2" descr="C:\Users\richerd\Documents\PublishWebServic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76637" y="1324586"/>
            <a:ext cx="12241880" cy="6879837"/>
          </a:xfrm>
          <a:prstGeom prst="rect">
            <a:avLst/>
          </a:prstGeom>
          <a:ln>
            <a:noFill/>
          </a:ln>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62852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M&amp;E Cloud Services - Context</a:t>
            </a:r>
            <a:endParaRPr lang="en-US" dirty="0"/>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3958208" y="370333"/>
            <a:ext cx="1486501" cy="1519852"/>
          </a:xfrm>
        </p:spPr>
      </p:pic>
      <p:sp>
        <p:nvSpPr>
          <p:cNvPr id="7" name="TextBox 6"/>
          <p:cNvSpPr txBox="1"/>
          <p:nvPr/>
        </p:nvSpPr>
        <p:spPr>
          <a:xfrm>
            <a:off x="812880" y="2454442"/>
            <a:ext cx="15020678" cy="4031873"/>
          </a:xfrm>
          <a:prstGeom prst="rect">
            <a:avLst/>
          </a:prstGeom>
          <a:noFill/>
        </p:spPr>
        <p:txBody>
          <a:bodyPr wrap="square" rtlCol="0">
            <a:spAutoFit/>
          </a:bodyPr>
          <a:lstStyle/>
          <a:p>
            <a:pPr marL="457200" indent="-457200">
              <a:buFont typeface="Arial" pitchFamily="34" charset="0"/>
              <a:buChar char="•"/>
            </a:pPr>
            <a:r>
              <a:rPr lang="en-US" dirty="0" smtClean="0"/>
              <a:t>Kick-off of a new 20+ developers initiative</a:t>
            </a:r>
          </a:p>
          <a:p>
            <a:pPr marL="457200" indent="-457200">
              <a:buFont typeface="Arial" pitchFamily="34" charset="0"/>
              <a:buChar char="•"/>
            </a:pPr>
            <a:endParaRPr lang="en-US" dirty="0"/>
          </a:p>
          <a:p>
            <a:pPr marL="457200" indent="-457200">
              <a:buFont typeface="Arial" pitchFamily="34" charset="0"/>
              <a:buChar char="•"/>
            </a:pPr>
            <a:r>
              <a:rPr lang="en-US" dirty="0" smtClean="0"/>
              <a:t>Most developers have no web development experience</a:t>
            </a:r>
          </a:p>
          <a:p>
            <a:pPr marL="457200" indent="-457200">
              <a:buFont typeface="Arial" pitchFamily="34" charset="0"/>
              <a:buChar char="•"/>
            </a:pPr>
            <a:endParaRPr lang="en-US" dirty="0"/>
          </a:p>
          <a:p>
            <a:pPr marL="457200" indent="-457200">
              <a:buFont typeface="Arial" pitchFamily="34" charset="0"/>
              <a:buChar char="•"/>
            </a:pPr>
            <a:r>
              <a:rPr lang="en-US" dirty="0" smtClean="0"/>
              <a:t>Our goal</a:t>
            </a:r>
          </a:p>
          <a:p>
            <a:pPr marL="1270010" lvl="1" indent="-457200">
              <a:buFont typeface="Arial" pitchFamily="34" charset="0"/>
              <a:buChar char="•"/>
            </a:pPr>
            <a:r>
              <a:rPr lang="en-US" dirty="0" smtClean="0"/>
              <a:t>Ensure shortest learning curve possible</a:t>
            </a:r>
          </a:p>
          <a:p>
            <a:pPr marL="1270010" lvl="1" indent="-457200">
              <a:buFont typeface="Arial" pitchFamily="34" charset="0"/>
              <a:buChar char="•"/>
            </a:pPr>
            <a:r>
              <a:rPr lang="en-US" dirty="0" smtClean="0"/>
              <a:t>Allow extensive reuse of web components</a:t>
            </a:r>
          </a:p>
          <a:p>
            <a:pPr marL="1270010" lvl="1" indent="-457200">
              <a:buFont typeface="Arial" pitchFamily="34" charset="0"/>
              <a:buChar char="•"/>
            </a:pPr>
            <a:r>
              <a:rPr lang="en-US" dirty="0" smtClean="0"/>
              <a:t>Facilitate fast development cycle of micro-services</a:t>
            </a:r>
            <a:endParaRPr lang="en-US" dirty="0"/>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Tree>
    <p:extLst>
      <p:ext uri="{BB962C8B-B14F-4D97-AF65-F5344CB8AC3E}">
        <p14:creationId xmlns:p14="http://schemas.microsoft.com/office/powerpoint/2010/main" val="233880227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Deployment – Application Configuration</a:t>
            </a:r>
            <a:endParaRPr lang="en-US" dirty="0"/>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3958208" y="370333"/>
            <a:ext cx="1486501" cy="1519852"/>
          </a:xfr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03091" y="241483"/>
            <a:ext cx="7988969" cy="8168208"/>
          </a:xfrm>
          <a:prstGeom prst="rect">
            <a:avLst/>
          </a:prstGeom>
        </p:spPr>
      </p:pic>
      <p:pic>
        <p:nvPicPr>
          <p:cNvPr id="4098" name="Picture 2" descr="C:\Users\richerd\Documents\config.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56462" y="1658186"/>
            <a:ext cx="9482225" cy="61856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325272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2" y="241483"/>
            <a:ext cx="7988969" cy="8168208"/>
          </a:xfrm>
          <a:prstGeom prst="rect">
            <a:avLst/>
          </a:prstGeom>
        </p:spPr>
      </p:pic>
      <p:sp>
        <p:nvSpPr>
          <p:cNvPr id="3" name="Title 2"/>
          <p:cNvSpPr>
            <a:spLocks noGrp="1"/>
          </p:cNvSpPr>
          <p:nvPr>
            <p:ph type="title"/>
          </p:nvPr>
        </p:nvSpPr>
        <p:spPr/>
        <p:txBody>
          <a:bodyPr/>
          <a:lstStyle/>
          <a:p>
            <a:r>
              <a:rPr lang="en-US" dirty="0" smtClean="0"/>
              <a:t>Conclusion</a:t>
            </a:r>
            <a:endParaRPr lang="en-US" dirty="0"/>
          </a:p>
        </p:txBody>
      </p:sp>
      <p:pic>
        <p:nvPicPr>
          <p:cNvPr id="6" name="Content Placeholder 5"/>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p:spPr>
      </p:pic>
      <p:sp>
        <p:nvSpPr>
          <p:cNvPr id="7" name="TextBox 6"/>
          <p:cNvSpPr txBox="1"/>
          <p:nvPr/>
        </p:nvSpPr>
        <p:spPr>
          <a:xfrm>
            <a:off x="812880" y="2454442"/>
            <a:ext cx="15020678" cy="584775"/>
          </a:xfrm>
          <a:prstGeom prst="rect">
            <a:avLst/>
          </a:prstGeom>
          <a:noFill/>
        </p:spPr>
        <p:txBody>
          <a:bodyPr wrap="square" rtlCol="0">
            <a:spAutoFit/>
          </a:bodyPr>
          <a:lstStyle/>
          <a:p>
            <a:pPr marL="457200" lvl="3" indent="-457200">
              <a:buFont typeface="Arial" pitchFamily="34" charset="0"/>
              <a:buChar char="•"/>
            </a:pPr>
            <a:r>
              <a:rPr lang="en-US" dirty="0" smtClean="0"/>
              <a:t>David</a:t>
            </a:r>
            <a:endParaRPr lang="en-US" dirty="0"/>
          </a:p>
        </p:txBody>
      </p:sp>
    </p:spTree>
    <p:extLst>
      <p:ext uri="{BB962C8B-B14F-4D97-AF65-F5344CB8AC3E}">
        <p14:creationId xmlns:p14="http://schemas.microsoft.com/office/powerpoint/2010/main" val="323684695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p:txBody>
          <a:bodyPr/>
          <a:lstStyle/>
          <a:p>
            <a:r>
              <a:rPr lang="en-US" dirty="0"/>
              <a:t>Autodesk is a registered trademark of Autodesk, Inc., and/or its subsidiaries and/or affiliates in the USA and/or other countries. All other brand names, product names, or trademarks belong to their respective holders. Autodesk reserves the right to alter product and services offerings, and specifications and pricing at any time without notice, and is not responsible for typographical or graphical errors that may appear in this document.</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Tree>
    <p:extLst>
      <p:ext uri="{BB962C8B-B14F-4D97-AF65-F5344CB8AC3E}">
        <p14:creationId xmlns:p14="http://schemas.microsoft.com/office/powerpoint/2010/main" val="216756697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Appendices</a:t>
            </a:r>
            <a:endParaRPr lang="en-US"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958208" y="370333"/>
            <a:ext cx="1486501" cy="1519852"/>
          </a:xfr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Tree>
    <p:extLst>
      <p:ext uri="{BB962C8B-B14F-4D97-AF65-F5344CB8AC3E}">
        <p14:creationId xmlns:p14="http://schemas.microsoft.com/office/powerpoint/2010/main" val="309225536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Technologies List</a:t>
            </a:r>
            <a:endParaRPr lang="en-US"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958208" y="370333"/>
            <a:ext cx="1486501" cy="1519852"/>
          </a:xfrm>
        </p:spPr>
      </p:pic>
      <p:sp>
        <p:nvSpPr>
          <p:cNvPr id="7" name="TextBox 6"/>
          <p:cNvSpPr txBox="1"/>
          <p:nvPr/>
        </p:nvSpPr>
        <p:spPr>
          <a:xfrm>
            <a:off x="812880" y="2454442"/>
            <a:ext cx="6775036" cy="6124754"/>
          </a:xfrm>
          <a:prstGeom prst="rect">
            <a:avLst/>
          </a:prstGeom>
          <a:noFill/>
        </p:spPr>
        <p:txBody>
          <a:bodyPr wrap="square" rtlCol="0">
            <a:spAutoFit/>
          </a:bodyPr>
          <a:lstStyle/>
          <a:p>
            <a:r>
              <a:rPr lang="en-US" dirty="0" smtClean="0"/>
              <a:t>Development Environment</a:t>
            </a:r>
            <a:endParaRPr lang="en-US" dirty="0" smtClean="0">
              <a:hlinkClick r:id="rId3"/>
            </a:endParaRPr>
          </a:p>
          <a:p>
            <a:pPr marL="457200" indent="-457200">
              <a:buFont typeface="Arial" pitchFamily="34" charset="0"/>
              <a:buChar char="•"/>
            </a:pPr>
            <a:r>
              <a:rPr lang="en-US" sz="2400" dirty="0" smtClean="0">
                <a:hlinkClick r:id="rId3"/>
              </a:rPr>
              <a:t>Node.js</a:t>
            </a:r>
            <a:endParaRPr lang="en-US" sz="2400" dirty="0" smtClean="0"/>
          </a:p>
          <a:p>
            <a:pPr marL="457200" indent="-457200">
              <a:buFont typeface="Arial" pitchFamily="34" charset="0"/>
              <a:buChar char="•"/>
            </a:pPr>
            <a:r>
              <a:rPr lang="en-US" sz="2400" dirty="0" err="1" smtClean="0">
                <a:hlinkClick r:id="rId4"/>
              </a:rPr>
              <a:t>npm</a:t>
            </a:r>
            <a:endParaRPr lang="en-US" sz="2400" dirty="0" smtClean="0"/>
          </a:p>
          <a:p>
            <a:pPr marL="457200" indent="-457200">
              <a:buFont typeface="Arial" pitchFamily="34" charset="0"/>
              <a:buChar char="•"/>
            </a:pPr>
            <a:r>
              <a:rPr lang="en-US" sz="2400" dirty="0" smtClean="0">
                <a:hlinkClick r:id="rId5"/>
              </a:rPr>
              <a:t>Grunt</a:t>
            </a:r>
            <a:r>
              <a:rPr lang="en-US" sz="2400" dirty="0" smtClean="0"/>
              <a:t> (Task Runner)</a:t>
            </a:r>
          </a:p>
          <a:p>
            <a:pPr marL="457200" indent="-457200">
              <a:buFont typeface="Arial" pitchFamily="34" charset="0"/>
              <a:buChar char="•"/>
            </a:pPr>
            <a:r>
              <a:rPr lang="en-US" sz="2400" dirty="0" err="1" smtClean="0">
                <a:hlinkClick r:id="rId6"/>
              </a:rPr>
              <a:t>WebStorm</a:t>
            </a:r>
            <a:r>
              <a:rPr lang="en-US" sz="2400" dirty="0" smtClean="0"/>
              <a:t> (IDE)</a:t>
            </a:r>
          </a:p>
          <a:p>
            <a:pPr marL="457200" indent="-457200">
              <a:buFont typeface="Arial" pitchFamily="34" charset="0"/>
              <a:buChar char="•"/>
            </a:pPr>
            <a:r>
              <a:rPr lang="en-US" sz="2400" dirty="0" err="1" smtClean="0">
                <a:hlinkClick r:id="rId7"/>
              </a:rPr>
              <a:t>Git</a:t>
            </a:r>
            <a:r>
              <a:rPr lang="en-US" sz="2400" dirty="0" smtClean="0">
                <a:hlinkClick r:id="rId7"/>
              </a:rPr>
              <a:t> Enterprise</a:t>
            </a:r>
            <a:endParaRPr lang="en-US" sz="2400" dirty="0" smtClean="0"/>
          </a:p>
          <a:p>
            <a:pPr marL="457200" indent="-457200">
              <a:buFont typeface="Arial" pitchFamily="34" charset="0"/>
              <a:buChar char="•"/>
            </a:pPr>
            <a:r>
              <a:rPr lang="en-US" sz="2400" dirty="0" smtClean="0">
                <a:hlinkClick r:id="rId8"/>
              </a:rPr>
              <a:t>Source Tree</a:t>
            </a:r>
            <a:r>
              <a:rPr lang="en-US" sz="2400" dirty="0" smtClean="0"/>
              <a:t> (</a:t>
            </a:r>
            <a:r>
              <a:rPr lang="en-US" sz="2400" dirty="0" err="1" smtClean="0"/>
              <a:t>Git</a:t>
            </a:r>
            <a:r>
              <a:rPr lang="en-US" sz="2400" dirty="0" smtClean="0"/>
              <a:t> Graphical Client)</a:t>
            </a:r>
          </a:p>
          <a:p>
            <a:endParaRPr lang="en-US" dirty="0"/>
          </a:p>
          <a:p>
            <a:r>
              <a:rPr lang="en-US" dirty="0" smtClean="0"/>
              <a:t>Deployment</a:t>
            </a:r>
          </a:p>
          <a:p>
            <a:pPr marL="457200" indent="-457200">
              <a:buFont typeface="Arial" pitchFamily="34" charset="0"/>
              <a:buChar char="•"/>
            </a:pPr>
            <a:r>
              <a:rPr lang="en-US" sz="2400" dirty="0" err="1" smtClean="0">
                <a:hlinkClick r:id="rId9"/>
              </a:rPr>
              <a:t>Gitolite</a:t>
            </a:r>
            <a:r>
              <a:rPr lang="en-US" sz="2400" dirty="0" smtClean="0"/>
              <a:t> </a:t>
            </a:r>
            <a:r>
              <a:rPr lang="en-US" sz="2400" dirty="0"/>
              <a:t>(Light-weight </a:t>
            </a:r>
            <a:r>
              <a:rPr lang="en-US" sz="2400" dirty="0" err="1"/>
              <a:t>git</a:t>
            </a:r>
            <a:r>
              <a:rPr lang="en-US" sz="2400" dirty="0"/>
              <a:t> server</a:t>
            </a:r>
            <a:r>
              <a:rPr lang="en-US" sz="2400" dirty="0" smtClean="0"/>
              <a:t>)</a:t>
            </a:r>
          </a:p>
          <a:p>
            <a:pPr marL="457200" indent="-457200">
              <a:buFont typeface="Arial" pitchFamily="34" charset="0"/>
              <a:buChar char="•"/>
            </a:pPr>
            <a:r>
              <a:rPr lang="en-US" sz="2400" dirty="0" smtClean="0">
                <a:hlinkClick r:id="rId10"/>
              </a:rPr>
              <a:t>Chef</a:t>
            </a:r>
            <a:r>
              <a:rPr lang="en-US" sz="2400" dirty="0" smtClean="0"/>
              <a:t> (Configuration </a:t>
            </a:r>
            <a:r>
              <a:rPr lang="en-US" sz="2400" dirty="0" err="1" smtClean="0"/>
              <a:t>Mgmt</a:t>
            </a:r>
            <a:r>
              <a:rPr lang="en-US" sz="2400" dirty="0" smtClean="0"/>
              <a:t> Tool)</a:t>
            </a:r>
          </a:p>
          <a:p>
            <a:pPr marL="457200" indent="-457200">
              <a:buFont typeface="Arial" pitchFamily="34" charset="0"/>
              <a:buChar char="•"/>
            </a:pPr>
            <a:r>
              <a:rPr lang="en-US" sz="2400" dirty="0" smtClean="0">
                <a:hlinkClick r:id="rId11"/>
              </a:rPr>
              <a:t>Vagrant </a:t>
            </a:r>
            <a:r>
              <a:rPr lang="en-US" sz="2400" dirty="0" smtClean="0"/>
              <a:t>(Virtual </a:t>
            </a:r>
            <a:r>
              <a:rPr lang="en-US" sz="2400" dirty="0" err="1" smtClean="0"/>
              <a:t>DevEnv</a:t>
            </a:r>
            <a:r>
              <a:rPr lang="en-US" sz="2400" dirty="0" smtClean="0"/>
              <a:t>)</a:t>
            </a:r>
          </a:p>
          <a:p>
            <a:pPr marL="457200" indent="-457200">
              <a:buFont typeface="Arial" pitchFamily="34" charset="0"/>
              <a:buChar char="•"/>
            </a:pPr>
            <a:r>
              <a:rPr lang="en-US" sz="2400" dirty="0" smtClean="0">
                <a:hlinkClick r:id="rId12"/>
              </a:rPr>
              <a:t>Amazon Web Services</a:t>
            </a:r>
            <a:endParaRPr lang="en-US" sz="2400" dirty="0" smtClean="0"/>
          </a:p>
          <a:p>
            <a:pPr marL="457200" indent="-457200">
              <a:buFont typeface="Arial" pitchFamily="34" charset="0"/>
              <a:buChar char="•"/>
            </a:pPr>
            <a:r>
              <a:rPr lang="en-US" sz="2400" dirty="0" smtClean="0">
                <a:hlinkClick r:id="rId13"/>
              </a:rPr>
              <a:t>Amazon Cloud Formation</a:t>
            </a:r>
            <a:endParaRPr lang="en-US" sz="2400" dirty="0" smtClean="0"/>
          </a:p>
          <a:p>
            <a:pPr marL="457200" indent="-457200">
              <a:buFont typeface="Arial" pitchFamily="34" charset="0"/>
              <a:buChar char="•"/>
            </a:pPr>
            <a:endParaRPr lang="en-US" dirty="0"/>
          </a:p>
        </p:txBody>
      </p:sp>
      <p:sp>
        <p:nvSpPr>
          <p:cNvPr id="5" name="TextBox 4"/>
          <p:cNvSpPr txBox="1"/>
          <p:nvPr/>
        </p:nvSpPr>
        <p:spPr>
          <a:xfrm>
            <a:off x="8669673" y="2454442"/>
            <a:ext cx="6775036" cy="6617196"/>
          </a:xfrm>
          <a:prstGeom prst="rect">
            <a:avLst/>
          </a:prstGeom>
          <a:noFill/>
        </p:spPr>
        <p:txBody>
          <a:bodyPr wrap="square" rtlCol="0">
            <a:spAutoFit/>
          </a:bodyPr>
          <a:lstStyle/>
          <a:p>
            <a:r>
              <a:rPr lang="en-US" dirty="0" smtClean="0"/>
              <a:t>Node.js Modules / JavaScript Libraries</a:t>
            </a:r>
          </a:p>
          <a:p>
            <a:pPr marL="457200" indent="-457200">
              <a:buFont typeface="Arial" pitchFamily="34" charset="0"/>
              <a:buChar char="•"/>
            </a:pPr>
            <a:r>
              <a:rPr lang="en-US" sz="2400" dirty="0" smtClean="0">
                <a:hlinkClick r:id="rId14"/>
              </a:rPr>
              <a:t>express.js</a:t>
            </a:r>
            <a:endParaRPr lang="en-US" sz="2400" dirty="0"/>
          </a:p>
          <a:p>
            <a:pPr marL="457200" indent="-457200">
              <a:buFont typeface="Arial" pitchFamily="34" charset="0"/>
              <a:buChar char="•"/>
            </a:pPr>
            <a:r>
              <a:rPr lang="en-US" sz="2400" dirty="0" err="1" smtClean="0">
                <a:hlinkClick r:id="rId15"/>
              </a:rPr>
              <a:t>async</a:t>
            </a:r>
            <a:endParaRPr lang="en-US" sz="2400" dirty="0" smtClean="0"/>
          </a:p>
          <a:p>
            <a:pPr marL="457200" indent="-457200">
              <a:buFont typeface="Arial" pitchFamily="34" charset="0"/>
              <a:buChar char="•"/>
            </a:pPr>
            <a:r>
              <a:rPr lang="en-US" sz="2400" dirty="0" smtClean="0">
                <a:hlinkClick r:id="rId16"/>
              </a:rPr>
              <a:t>underscore</a:t>
            </a:r>
            <a:endParaRPr lang="en-US" sz="2400" dirty="0" smtClean="0"/>
          </a:p>
          <a:p>
            <a:pPr marL="457200" indent="-457200">
              <a:buFont typeface="Arial" pitchFamily="34" charset="0"/>
              <a:buChar char="•"/>
            </a:pPr>
            <a:r>
              <a:rPr lang="en-US" sz="2400" dirty="0" err="1">
                <a:hlinkClick r:id="rId17"/>
              </a:rPr>
              <a:t>n</a:t>
            </a:r>
            <a:r>
              <a:rPr lang="en-US" sz="2400" dirty="0" err="1" smtClean="0">
                <a:hlinkClick r:id="rId17"/>
              </a:rPr>
              <a:t>conf</a:t>
            </a:r>
            <a:endParaRPr lang="en-US" sz="2400" dirty="0" smtClean="0"/>
          </a:p>
          <a:p>
            <a:pPr marL="457200" indent="-457200">
              <a:buFont typeface="Arial" pitchFamily="34" charset="0"/>
              <a:buChar char="•"/>
            </a:pPr>
            <a:r>
              <a:rPr lang="en-US" sz="2400" dirty="0" err="1" smtClean="0">
                <a:hlinkClick r:id="rId18"/>
              </a:rPr>
              <a:t>aws-sdk</a:t>
            </a:r>
            <a:endParaRPr lang="en-US" sz="2400" dirty="0" smtClean="0"/>
          </a:p>
          <a:p>
            <a:pPr marL="457200" indent="-457200">
              <a:buFont typeface="Arial" pitchFamily="34" charset="0"/>
              <a:buChar char="•"/>
            </a:pPr>
            <a:endParaRPr lang="en-US" sz="2400" dirty="0"/>
          </a:p>
          <a:p>
            <a:endParaRPr lang="en-US" dirty="0" smtClean="0"/>
          </a:p>
          <a:p>
            <a:r>
              <a:rPr lang="en-US" dirty="0" smtClean="0"/>
              <a:t>QA</a:t>
            </a:r>
          </a:p>
          <a:p>
            <a:pPr marL="457200" indent="-457200">
              <a:buFont typeface="Arial" pitchFamily="34" charset="0"/>
              <a:buChar char="•"/>
            </a:pPr>
            <a:r>
              <a:rPr lang="en-US" sz="2400" dirty="0" err="1" smtClean="0">
                <a:hlinkClick r:id="rId19"/>
              </a:rPr>
              <a:t>JSLint</a:t>
            </a:r>
            <a:r>
              <a:rPr lang="en-US" sz="2400" dirty="0" smtClean="0">
                <a:hlinkClick r:id="rId19"/>
              </a:rPr>
              <a:t> </a:t>
            </a:r>
            <a:r>
              <a:rPr lang="en-US" sz="2400" dirty="0" smtClean="0"/>
              <a:t>(Static Code Analyzer)</a:t>
            </a:r>
          </a:p>
          <a:p>
            <a:pPr marL="457200" indent="-457200">
              <a:buFont typeface="Arial" pitchFamily="34" charset="0"/>
              <a:buChar char="•"/>
            </a:pPr>
            <a:r>
              <a:rPr lang="en-US" sz="2400" dirty="0" smtClean="0">
                <a:hlinkClick r:id="rId20"/>
              </a:rPr>
              <a:t>Jasmine </a:t>
            </a:r>
            <a:r>
              <a:rPr lang="en-US" sz="2400" dirty="0" smtClean="0"/>
              <a:t>(BDD Testing framework)</a:t>
            </a:r>
          </a:p>
          <a:p>
            <a:pPr marL="457200" indent="-457200">
              <a:buFont typeface="Arial" pitchFamily="34" charset="0"/>
              <a:buChar char="•"/>
            </a:pPr>
            <a:r>
              <a:rPr lang="en-US" sz="2400" dirty="0" smtClean="0">
                <a:hlinkClick r:id="rId21"/>
              </a:rPr>
              <a:t>Chai </a:t>
            </a:r>
            <a:r>
              <a:rPr lang="en-US" sz="2400" dirty="0" smtClean="0"/>
              <a:t>(BDD-TDD Assertion Library)</a:t>
            </a:r>
          </a:p>
          <a:p>
            <a:pPr marL="457200" indent="-457200">
              <a:buFont typeface="Arial" pitchFamily="34" charset="0"/>
              <a:buChar char="•"/>
            </a:pPr>
            <a:r>
              <a:rPr lang="en-US" sz="2400" dirty="0" smtClean="0">
                <a:hlinkClick r:id="rId22"/>
              </a:rPr>
              <a:t>Istanbul </a:t>
            </a:r>
            <a:r>
              <a:rPr lang="en-US" sz="2400" dirty="0" smtClean="0"/>
              <a:t>(</a:t>
            </a:r>
            <a:r>
              <a:rPr lang="en-US" sz="2400" dirty="0"/>
              <a:t>C</a:t>
            </a:r>
            <a:r>
              <a:rPr lang="en-US" sz="2400" dirty="0" smtClean="0"/>
              <a:t>ode Coverage)</a:t>
            </a:r>
          </a:p>
          <a:p>
            <a:pPr marL="457200" indent="-457200">
              <a:buFont typeface="Arial" pitchFamily="34" charset="0"/>
              <a:buChar char="•"/>
            </a:pPr>
            <a:r>
              <a:rPr lang="en-US" sz="2400" dirty="0" smtClean="0">
                <a:hlinkClick r:id="rId23"/>
              </a:rPr>
              <a:t>Karma</a:t>
            </a:r>
            <a:r>
              <a:rPr lang="en-US" sz="2400" dirty="0" smtClean="0"/>
              <a:t> (Test Runner)</a:t>
            </a:r>
          </a:p>
          <a:p>
            <a:pPr marL="457200" indent="-457200">
              <a:buFont typeface="Arial" pitchFamily="34" charset="0"/>
              <a:buChar char="•"/>
            </a:pPr>
            <a:endParaRPr lang="en-US" dirty="0" smtClean="0"/>
          </a:p>
          <a:p>
            <a:pPr marL="457200" indent="-457200">
              <a:buFont typeface="Arial" pitchFamily="34" charset="0"/>
              <a:buChar char="•"/>
            </a:pPr>
            <a:endParaRPr lang="en-US" dirty="0"/>
          </a:p>
        </p:txBody>
      </p:sp>
      <p:pic>
        <p:nvPicPr>
          <p:cNvPr id="8" name="Picture 7"/>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Tree>
    <p:extLst>
      <p:ext uri="{BB962C8B-B14F-4D97-AF65-F5344CB8AC3E}">
        <p14:creationId xmlns:p14="http://schemas.microsoft.com/office/powerpoint/2010/main" val="46531869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3" name="Title 2"/>
          <p:cNvSpPr>
            <a:spLocks noGrp="1"/>
          </p:cNvSpPr>
          <p:nvPr>
            <p:ph type="title"/>
          </p:nvPr>
        </p:nvSpPr>
        <p:spPr/>
        <p:txBody>
          <a:bodyPr/>
          <a:lstStyle/>
          <a:p>
            <a:r>
              <a:rPr lang="en-US" dirty="0" smtClean="0"/>
              <a:t>Code Organization</a:t>
            </a:r>
            <a:endParaRPr lang="en-US" dirty="0"/>
          </a:p>
        </p:txBody>
      </p:sp>
      <p:pic>
        <p:nvPicPr>
          <p:cNvPr id="6" name="Content Placeholder 5"/>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p:spPr>
      </p:pic>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56459" y="1636296"/>
            <a:ext cx="7882057" cy="5622214"/>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4" name="TextBox 3"/>
          <p:cNvSpPr txBox="1"/>
          <p:nvPr/>
        </p:nvSpPr>
        <p:spPr>
          <a:xfrm>
            <a:off x="1379621" y="7924800"/>
            <a:ext cx="2405402" cy="584775"/>
          </a:xfrm>
          <a:prstGeom prst="rect">
            <a:avLst/>
          </a:prstGeom>
          <a:noFill/>
        </p:spPr>
        <p:txBody>
          <a:bodyPr wrap="none" rtlCol="0">
            <a:spAutoFit/>
          </a:bodyPr>
          <a:lstStyle/>
          <a:p>
            <a:r>
              <a:rPr lang="en-US" dirty="0" smtClean="0">
                <a:solidFill>
                  <a:srgbClr val="FF0000"/>
                </a:solidFill>
                <a:hlinkClick r:id="rId6"/>
              </a:rPr>
              <a:t>Link to image</a:t>
            </a:r>
            <a:endParaRPr lang="en-US" dirty="0">
              <a:solidFill>
                <a:srgbClr val="FF0000"/>
              </a:solidFill>
            </a:endParaRPr>
          </a:p>
        </p:txBody>
      </p:sp>
    </p:spTree>
    <p:extLst>
      <p:ext uri="{BB962C8B-B14F-4D97-AF65-F5344CB8AC3E}">
        <p14:creationId xmlns:p14="http://schemas.microsoft.com/office/powerpoint/2010/main" val="135127610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Release Management</a:t>
            </a:r>
            <a:endParaRPr lang="en-US"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958208" y="370333"/>
            <a:ext cx="1486501" cy="1519852"/>
          </a:xfrm>
        </p:spPr>
      </p:pic>
      <p:sp>
        <p:nvSpPr>
          <p:cNvPr id="7" name="TextBox 6"/>
          <p:cNvSpPr txBox="1"/>
          <p:nvPr/>
        </p:nvSpPr>
        <p:spPr>
          <a:xfrm>
            <a:off x="812880" y="2454442"/>
            <a:ext cx="15020678" cy="584775"/>
          </a:xfrm>
          <a:prstGeom prst="rect">
            <a:avLst/>
          </a:prstGeom>
          <a:noFill/>
        </p:spPr>
        <p:txBody>
          <a:bodyPr wrap="square" rtlCol="0">
            <a:spAutoFit/>
          </a:bodyPr>
          <a:lstStyle/>
          <a:p>
            <a:pPr marL="457200" indent="-457200">
              <a:buFont typeface="Arial" pitchFamily="34" charset="0"/>
              <a:buChar char="•"/>
            </a:pPr>
            <a:r>
              <a:rPr lang="en-US" dirty="0" smtClean="0"/>
              <a:t>Content</a:t>
            </a: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Tree>
    <p:extLst>
      <p:ext uri="{BB962C8B-B14F-4D97-AF65-F5344CB8AC3E}">
        <p14:creationId xmlns:p14="http://schemas.microsoft.com/office/powerpoint/2010/main" val="356306163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3" name="Title 2"/>
          <p:cNvSpPr>
            <a:spLocks noGrp="1"/>
          </p:cNvSpPr>
          <p:nvPr>
            <p:ph type="title"/>
          </p:nvPr>
        </p:nvSpPr>
        <p:spPr/>
        <p:txBody>
          <a:bodyPr/>
          <a:lstStyle/>
          <a:p>
            <a:r>
              <a:rPr lang="en-US" dirty="0" smtClean="0"/>
              <a:t>Node.js - </a:t>
            </a:r>
            <a:r>
              <a:rPr lang="en-US" strike="sngStrike" dirty="0" smtClean="0"/>
              <a:t>Pros and</a:t>
            </a:r>
            <a:r>
              <a:rPr lang="en-US" dirty="0" smtClean="0"/>
              <a:t> Cons</a:t>
            </a:r>
            <a:endParaRPr lang="en-US" dirty="0"/>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3958208" y="370333"/>
            <a:ext cx="1486501" cy="1519852"/>
          </a:xfrm>
        </p:spPr>
      </p:pic>
      <p:sp>
        <p:nvSpPr>
          <p:cNvPr id="7" name="TextBox 6"/>
          <p:cNvSpPr txBox="1"/>
          <p:nvPr/>
        </p:nvSpPr>
        <p:spPr>
          <a:xfrm>
            <a:off x="812880" y="2454442"/>
            <a:ext cx="15020678" cy="6494085"/>
          </a:xfrm>
          <a:prstGeom prst="rect">
            <a:avLst/>
          </a:prstGeom>
          <a:noFill/>
        </p:spPr>
        <p:txBody>
          <a:bodyPr wrap="square" rtlCol="0">
            <a:spAutoFit/>
          </a:bodyPr>
          <a:lstStyle/>
          <a:p>
            <a:pPr marL="457200" indent="-457200">
              <a:buFont typeface="Arial" pitchFamily="34" charset="0"/>
              <a:buChar char="•"/>
            </a:pPr>
            <a:r>
              <a:rPr lang="en-US" dirty="0" smtClean="0"/>
              <a:t>Still a really young technology</a:t>
            </a:r>
          </a:p>
          <a:p>
            <a:pPr marL="457200" indent="-457200">
              <a:buFont typeface="Arial" pitchFamily="34" charset="0"/>
              <a:buChar char="•"/>
            </a:pPr>
            <a:endParaRPr lang="en-US" dirty="0" smtClean="0"/>
          </a:p>
          <a:p>
            <a:pPr marL="457200" indent="-457200">
              <a:buFont typeface="Arial" pitchFamily="34" charset="0"/>
              <a:buChar char="•"/>
            </a:pPr>
            <a:r>
              <a:rPr lang="en-US" dirty="0" smtClean="0"/>
              <a:t>No solutions for trivial stuff (simple CRUD)</a:t>
            </a:r>
          </a:p>
          <a:p>
            <a:pPr marL="1270010" lvl="1" indent="-457200">
              <a:buFont typeface="Arial" pitchFamily="34" charset="0"/>
              <a:buChar char="•"/>
            </a:pPr>
            <a:r>
              <a:rPr lang="en-US" dirty="0" smtClean="0"/>
              <a:t>Consistent error-handling</a:t>
            </a:r>
          </a:p>
          <a:p>
            <a:pPr marL="1270010" lvl="1" indent="-457200">
              <a:buFont typeface="Arial" pitchFamily="34" charset="0"/>
              <a:buChar char="•"/>
            </a:pPr>
            <a:r>
              <a:rPr lang="en-US" dirty="0" smtClean="0"/>
              <a:t>Consistent HTML error codes</a:t>
            </a:r>
          </a:p>
          <a:p>
            <a:pPr marL="1270010" lvl="1" indent="-457200">
              <a:buFont typeface="Arial" pitchFamily="34" charset="0"/>
              <a:buChar char="•"/>
            </a:pPr>
            <a:endParaRPr lang="en-US" dirty="0"/>
          </a:p>
          <a:p>
            <a:pPr marL="457200" indent="-457200">
              <a:buFont typeface="Arial" pitchFamily="34" charset="0"/>
              <a:buChar char="•"/>
            </a:pPr>
            <a:r>
              <a:rPr lang="en-US" dirty="0" smtClean="0"/>
              <a:t>Bad at static file serving</a:t>
            </a:r>
          </a:p>
          <a:p>
            <a:pPr marL="457200" indent="-457200">
              <a:buFont typeface="Arial" pitchFamily="34" charset="0"/>
              <a:buChar char="•"/>
            </a:pPr>
            <a:endParaRPr lang="en-US" dirty="0"/>
          </a:p>
          <a:p>
            <a:pPr marL="457200" indent="-457200">
              <a:buFont typeface="Arial" pitchFamily="34" charset="0"/>
              <a:buChar char="•"/>
            </a:pPr>
            <a:r>
              <a:rPr lang="en-US" dirty="0" smtClean="0"/>
              <a:t>Persistent memory</a:t>
            </a:r>
          </a:p>
          <a:p>
            <a:pPr marL="1270010" lvl="1" indent="-457200">
              <a:buFont typeface="Arial" pitchFamily="34" charset="0"/>
              <a:buChar char="•"/>
            </a:pPr>
            <a:r>
              <a:rPr lang="en-US" dirty="0" smtClean="0"/>
              <a:t>Increased changes for memory leaks</a:t>
            </a:r>
          </a:p>
          <a:p>
            <a:pPr marL="1270010" lvl="1" indent="-457200">
              <a:buFont typeface="Arial" pitchFamily="34" charset="0"/>
              <a:buChar char="•"/>
            </a:pPr>
            <a:r>
              <a:rPr lang="en-US" dirty="0" smtClean="0"/>
              <a:t>Easy to share data between clients</a:t>
            </a:r>
          </a:p>
          <a:p>
            <a:pPr marL="457200" indent="-457200">
              <a:buFont typeface="Arial" pitchFamily="34" charset="0"/>
              <a:buChar char="•"/>
            </a:pPr>
            <a:endParaRPr lang="en-US" dirty="0"/>
          </a:p>
          <a:p>
            <a:pPr marL="457200" indent="-457200">
              <a:buFont typeface="Arial" pitchFamily="34" charset="0"/>
              <a:buChar char="•"/>
            </a:pPr>
            <a:endParaRPr lang="en-US" dirty="0"/>
          </a:p>
        </p:txBody>
      </p:sp>
    </p:spTree>
    <p:extLst>
      <p:ext uri="{BB962C8B-B14F-4D97-AF65-F5344CB8AC3E}">
        <p14:creationId xmlns:p14="http://schemas.microsoft.com/office/powerpoint/2010/main" val="49294451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3" name="Title 2"/>
          <p:cNvSpPr>
            <a:spLocks noGrp="1"/>
          </p:cNvSpPr>
          <p:nvPr>
            <p:ph type="title"/>
          </p:nvPr>
        </p:nvSpPr>
        <p:spPr/>
        <p:txBody>
          <a:bodyPr/>
          <a:lstStyle/>
          <a:p>
            <a:r>
              <a:rPr lang="en-US" dirty="0" smtClean="0"/>
              <a:t>Quality Assurance Process</a:t>
            </a:r>
            <a:endParaRPr lang="en-US" dirty="0"/>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3958208" y="370333"/>
            <a:ext cx="1486501" cy="1519852"/>
          </a:xfr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59558" y="1604211"/>
            <a:ext cx="8132442" cy="5931179"/>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5" name="TextBox 4"/>
          <p:cNvSpPr txBox="1"/>
          <p:nvPr/>
        </p:nvSpPr>
        <p:spPr>
          <a:xfrm>
            <a:off x="561474" y="8021053"/>
            <a:ext cx="2498376" cy="584775"/>
          </a:xfrm>
          <a:prstGeom prst="rect">
            <a:avLst/>
          </a:prstGeom>
          <a:noFill/>
        </p:spPr>
        <p:txBody>
          <a:bodyPr wrap="none" rtlCol="0">
            <a:spAutoFit/>
          </a:bodyPr>
          <a:lstStyle/>
          <a:p>
            <a:r>
              <a:rPr lang="en-US" dirty="0" smtClean="0"/>
              <a:t>Link to image </a:t>
            </a:r>
            <a:endParaRPr lang="en-US" dirty="0"/>
          </a:p>
        </p:txBody>
      </p:sp>
    </p:spTree>
    <p:extLst>
      <p:ext uri="{BB962C8B-B14F-4D97-AF65-F5344CB8AC3E}">
        <p14:creationId xmlns:p14="http://schemas.microsoft.com/office/powerpoint/2010/main" val="396729192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p:txBody>
          <a:bodyPr/>
          <a:lstStyle/>
          <a:p>
            <a:r>
              <a:rPr lang="en-US" dirty="0"/>
              <a:t>Autodesk is a registered trademark of Autodesk, Inc., and/or its subsidiaries and/or affiliates in the USA and/or other countries. All other brand names, product names, or trademarks belong to their respective holders. Autodesk reserves the right to alter product and services offerings, and specifications and pricing at any time without notice, and is not responsible for typographical or graphical errors that may appear in this document.</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Tree>
    <p:extLst>
      <p:ext uri="{BB962C8B-B14F-4D97-AF65-F5344CB8AC3E}">
        <p14:creationId xmlns:p14="http://schemas.microsoft.com/office/powerpoint/2010/main" val="304832940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3" name="Title 2"/>
          <p:cNvSpPr>
            <a:spLocks noGrp="1"/>
          </p:cNvSpPr>
          <p:nvPr>
            <p:ph type="title"/>
          </p:nvPr>
        </p:nvSpPr>
        <p:spPr/>
        <p:txBody>
          <a:bodyPr/>
          <a:lstStyle/>
          <a:p>
            <a:r>
              <a:rPr lang="en-US" dirty="0" smtClean="0"/>
              <a:t>Node.js – What is it?</a:t>
            </a:r>
            <a:endParaRPr lang="en-US" dirty="0"/>
          </a:p>
        </p:txBody>
      </p:sp>
      <p:pic>
        <p:nvPicPr>
          <p:cNvPr id="6" name="Content Placeholder 5"/>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0631" y="2743200"/>
            <a:ext cx="15082851" cy="3625515"/>
          </a:xfrm>
          <a:prstGeom prst="rect">
            <a:avLst/>
          </a:prstGeom>
        </p:spPr>
      </p:pic>
    </p:spTree>
    <p:extLst>
      <p:ext uri="{BB962C8B-B14F-4D97-AF65-F5344CB8AC3E}">
        <p14:creationId xmlns:p14="http://schemas.microsoft.com/office/powerpoint/2010/main" val="58237333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3" name="Title 2"/>
          <p:cNvSpPr>
            <a:spLocks noGrp="1"/>
          </p:cNvSpPr>
          <p:nvPr>
            <p:ph type="title"/>
          </p:nvPr>
        </p:nvSpPr>
        <p:spPr/>
        <p:txBody>
          <a:bodyPr/>
          <a:lstStyle/>
          <a:p>
            <a:r>
              <a:rPr lang="en-US" dirty="0" smtClean="0"/>
              <a:t>Node.js – I/O</a:t>
            </a:r>
            <a:endParaRPr lang="en-US" dirty="0"/>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54118" y="2069432"/>
            <a:ext cx="11316552" cy="5983705"/>
          </a:xfrm>
          <a:prstGeom prst="rect">
            <a:avLst/>
          </a:prstGeom>
        </p:spPr>
      </p:pic>
    </p:spTree>
    <p:extLst>
      <p:ext uri="{BB962C8B-B14F-4D97-AF65-F5344CB8AC3E}">
        <p14:creationId xmlns:p14="http://schemas.microsoft.com/office/powerpoint/2010/main" val="243481669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Why Node.js?</a:t>
            </a:r>
            <a:endParaRPr lang="en-US" dirty="0"/>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3958208" y="370333"/>
            <a:ext cx="1486501" cy="1519852"/>
          </a:xfrm>
        </p:spPr>
      </p:pic>
      <p:sp>
        <p:nvSpPr>
          <p:cNvPr id="7" name="TextBox 6"/>
          <p:cNvSpPr txBox="1"/>
          <p:nvPr/>
        </p:nvSpPr>
        <p:spPr>
          <a:xfrm>
            <a:off x="812880" y="2454442"/>
            <a:ext cx="15020678" cy="4524315"/>
          </a:xfrm>
          <a:prstGeom prst="rect">
            <a:avLst/>
          </a:prstGeom>
          <a:noFill/>
        </p:spPr>
        <p:txBody>
          <a:bodyPr wrap="square" rtlCol="0">
            <a:spAutoFit/>
          </a:bodyPr>
          <a:lstStyle/>
          <a:p>
            <a:pPr marL="457200" indent="-457200">
              <a:buFont typeface="Arial" pitchFamily="34" charset="0"/>
              <a:buChar char="•"/>
            </a:pPr>
            <a:r>
              <a:rPr lang="en-US" dirty="0" smtClean="0"/>
              <a:t>Same language client-side/server-side</a:t>
            </a:r>
          </a:p>
          <a:p>
            <a:pPr marL="457200" indent="-457200">
              <a:buFont typeface="Arial" pitchFamily="34" charset="0"/>
              <a:buChar char="•"/>
            </a:pPr>
            <a:endParaRPr lang="en-US" dirty="0" smtClean="0"/>
          </a:p>
          <a:p>
            <a:pPr marL="457200" indent="-457200">
              <a:buFont typeface="Arial" pitchFamily="34" charset="0"/>
              <a:buChar char="•"/>
            </a:pPr>
            <a:r>
              <a:rPr lang="en-US" dirty="0" smtClean="0"/>
              <a:t>Asynchronous by nature</a:t>
            </a:r>
          </a:p>
          <a:p>
            <a:pPr marL="457200" indent="-457200">
              <a:buFont typeface="Arial" pitchFamily="34" charset="0"/>
              <a:buChar char="•"/>
            </a:pPr>
            <a:endParaRPr lang="en-US" dirty="0"/>
          </a:p>
          <a:p>
            <a:pPr marL="457200" indent="-457200">
              <a:buFont typeface="Arial" pitchFamily="34" charset="0"/>
              <a:buChar char="•"/>
            </a:pPr>
            <a:r>
              <a:rPr lang="en-US" dirty="0" smtClean="0"/>
              <a:t>Simpler I/O model, free of locking and concurrency issues</a:t>
            </a:r>
          </a:p>
          <a:p>
            <a:pPr marL="457200" indent="-457200">
              <a:buFont typeface="Arial" pitchFamily="34" charset="0"/>
              <a:buChar char="•"/>
            </a:pPr>
            <a:endParaRPr lang="en-US" dirty="0" smtClean="0"/>
          </a:p>
          <a:p>
            <a:pPr marL="457200" indent="-457200">
              <a:buFont typeface="Arial" pitchFamily="34" charset="0"/>
              <a:buChar char="•"/>
            </a:pPr>
            <a:r>
              <a:rPr lang="en-US" dirty="0" smtClean="0"/>
              <a:t>Large collection of quality open source module</a:t>
            </a:r>
          </a:p>
          <a:p>
            <a:endParaRPr lang="en-US" dirty="0"/>
          </a:p>
          <a:p>
            <a:pPr marL="457200" indent="-457200">
              <a:buFont typeface="Arial" pitchFamily="34" charset="0"/>
              <a:buChar char="•"/>
            </a:pPr>
            <a:r>
              <a:rPr lang="en-US" dirty="0" smtClean="0"/>
              <a:t>Node.js as the only dependency!</a:t>
            </a:r>
            <a:endParaRPr lang="en-US" dirty="0"/>
          </a:p>
        </p:txBody>
      </p:sp>
      <p:pic>
        <p:nvPicPr>
          <p:cNvPr id="1030"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21404" y="7869654"/>
            <a:ext cx="1409700" cy="43815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pic>
        <p:nvPicPr>
          <p:cNvPr id="1031"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06958" y="7902992"/>
            <a:ext cx="1285875" cy="371475"/>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pic>
        <p:nvPicPr>
          <p:cNvPr id="1032" name="Picture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60645" y="7902992"/>
            <a:ext cx="1104900" cy="428625"/>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pic>
        <p:nvPicPr>
          <p:cNvPr id="1033" name="Picture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90127" y="7912517"/>
            <a:ext cx="1000125" cy="41910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pic>
        <p:nvPicPr>
          <p:cNvPr id="9" name="Picture 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Tree>
    <p:extLst>
      <p:ext uri="{BB962C8B-B14F-4D97-AF65-F5344CB8AC3E}">
        <p14:creationId xmlns:p14="http://schemas.microsoft.com/office/powerpoint/2010/main" val="144948008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3" name="Title 2"/>
          <p:cNvSpPr>
            <a:spLocks noGrp="1"/>
          </p:cNvSpPr>
          <p:nvPr>
            <p:ph type="title"/>
          </p:nvPr>
        </p:nvSpPr>
        <p:spPr/>
        <p:txBody>
          <a:bodyPr/>
          <a:lstStyle/>
          <a:p>
            <a:r>
              <a:rPr lang="en-US" dirty="0" smtClean="0"/>
              <a:t>Express.js Hello World</a:t>
            </a:r>
            <a:endParaRPr lang="en-US" dirty="0"/>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3958208" y="370333"/>
            <a:ext cx="1486501" cy="1519852"/>
          </a:xfrm>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99284" y="2037965"/>
            <a:ext cx="8213557" cy="62476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4919994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Node.js for Enterprise</a:t>
            </a:r>
            <a:endParaRPr lang="en-US" dirty="0"/>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3958208" y="370333"/>
            <a:ext cx="1486501" cy="1519852"/>
          </a:xfrm>
        </p:spPr>
      </p:pic>
      <p:sp>
        <p:nvSpPr>
          <p:cNvPr id="7" name="TextBox 6"/>
          <p:cNvSpPr txBox="1"/>
          <p:nvPr/>
        </p:nvSpPr>
        <p:spPr>
          <a:xfrm>
            <a:off x="812880" y="2454442"/>
            <a:ext cx="15020678" cy="4031873"/>
          </a:xfrm>
          <a:prstGeom prst="rect">
            <a:avLst/>
          </a:prstGeom>
          <a:noFill/>
        </p:spPr>
        <p:txBody>
          <a:bodyPr wrap="square" rtlCol="0">
            <a:spAutoFit/>
          </a:bodyPr>
          <a:lstStyle/>
          <a:p>
            <a:pPr marL="457200" indent="-457200">
              <a:buFont typeface="Arial" pitchFamily="34" charset="0"/>
              <a:buChar char="•"/>
            </a:pPr>
            <a:r>
              <a:rPr lang="en-US" dirty="0" smtClean="0"/>
              <a:t>Attractive developer environment</a:t>
            </a:r>
          </a:p>
          <a:p>
            <a:pPr marL="457200" indent="-457200">
              <a:buFont typeface="Arial" pitchFamily="34" charset="0"/>
              <a:buChar char="•"/>
            </a:pPr>
            <a:endParaRPr lang="en-US" dirty="0"/>
          </a:p>
          <a:p>
            <a:pPr marL="457200" indent="-457200">
              <a:buFont typeface="Arial" pitchFamily="34" charset="0"/>
              <a:buChar char="•"/>
            </a:pPr>
            <a:r>
              <a:rPr lang="en-US" dirty="0" smtClean="0"/>
              <a:t>Extensive sharing of components between teams</a:t>
            </a:r>
          </a:p>
          <a:p>
            <a:pPr marL="457200" indent="-457200">
              <a:buFont typeface="Arial" pitchFamily="34" charset="0"/>
              <a:buChar char="•"/>
            </a:pPr>
            <a:endParaRPr lang="en-US" dirty="0"/>
          </a:p>
          <a:p>
            <a:pPr marL="457200" indent="-457200">
              <a:buFont typeface="Arial" pitchFamily="34" charset="0"/>
              <a:buChar char="•"/>
            </a:pPr>
            <a:r>
              <a:rPr lang="en-US" dirty="0" smtClean="0"/>
              <a:t>Easy Deployment (</a:t>
            </a:r>
            <a:r>
              <a:rPr lang="en-US" dirty="0" err="1" smtClean="0"/>
              <a:t>DevOps</a:t>
            </a:r>
            <a:r>
              <a:rPr lang="en-US" dirty="0" smtClean="0"/>
              <a:t>)</a:t>
            </a:r>
          </a:p>
          <a:p>
            <a:pPr marL="1270010" lvl="1" indent="-457200">
              <a:buFont typeface="Arial" pitchFamily="34" charset="0"/>
              <a:buChar char="•"/>
            </a:pPr>
            <a:r>
              <a:rPr lang="en-US" dirty="0" smtClean="0"/>
              <a:t>Local</a:t>
            </a:r>
          </a:p>
          <a:p>
            <a:pPr marL="1270010" lvl="1" indent="-457200">
              <a:buFont typeface="Arial" pitchFamily="34" charset="0"/>
              <a:buChar char="•"/>
            </a:pPr>
            <a:r>
              <a:rPr lang="en-US" dirty="0" smtClean="0"/>
              <a:t>VM</a:t>
            </a:r>
          </a:p>
          <a:p>
            <a:pPr marL="1270010" lvl="1" indent="-457200">
              <a:buFont typeface="Arial" pitchFamily="34" charset="0"/>
              <a:buChar char="•"/>
            </a:pPr>
            <a:r>
              <a:rPr lang="en-US" dirty="0" smtClean="0"/>
              <a:t>Amazon</a:t>
            </a:r>
            <a:endParaRPr lang="en-US" dirty="0"/>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Tree>
    <p:extLst>
      <p:ext uri="{BB962C8B-B14F-4D97-AF65-F5344CB8AC3E}">
        <p14:creationId xmlns:p14="http://schemas.microsoft.com/office/powerpoint/2010/main" val="79417082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a:t>n</a:t>
            </a:r>
            <a:r>
              <a:rPr lang="en-US" dirty="0" err="1" smtClean="0"/>
              <a:t>pm</a:t>
            </a:r>
            <a:r>
              <a:rPr lang="en-US" dirty="0" smtClean="0"/>
              <a:t> - Node.js Package Manager</a:t>
            </a:r>
            <a:endParaRPr lang="en-US" dirty="0"/>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3958208" y="370333"/>
            <a:ext cx="1486501" cy="1519852"/>
          </a:xfrm>
        </p:spPr>
      </p:pic>
      <p:sp>
        <p:nvSpPr>
          <p:cNvPr id="7" name="TextBox 6"/>
          <p:cNvSpPr txBox="1"/>
          <p:nvPr/>
        </p:nvSpPr>
        <p:spPr>
          <a:xfrm>
            <a:off x="812880" y="2454442"/>
            <a:ext cx="15020678" cy="4524315"/>
          </a:xfrm>
          <a:prstGeom prst="rect">
            <a:avLst/>
          </a:prstGeom>
          <a:noFill/>
        </p:spPr>
        <p:txBody>
          <a:bodyPr wrap="square" rtlCol="0">
            <a:spAutoFit/>
          </a:bodyPr>
          <a:lstStyle/>
          <a:p>
            <a:pPr marL="457200" indent="-457200">
              <a:buFont typeface="Arial" pitchFamily="34" charset="0"/>
              <a:buChar char="•"/>
            </a:pPr>
            <a:r>
              <a:rPr lang="en-US" dirty="0" smtClean="0"/>
              <a:t>Easy integration of JavaScript and C/C++ modules</a:t>
            </a:r>
          </a:p>
          <a:p>
            <a:pPr marL="1270010" lvl="1" indent="-457200">
              <a:buFont typeface="Arial" pitchFamily="34" charset="0"/>
              <a:buChar char="•"/>
            </a:pPr>
            <a:r>
              <a:rPr lang="en-US" dirty="0" err="1"/>
              <a:t>n</a:t>
            </a:r>
            <a:r>
              <a:rPr lang="en-US" dirty="0" err="1" smtClean="0"/>
              <a:t>pm</a:t>
            </a:r>
            <a:r>
              <a:rPr lang="en-US" dirty="0" smtClean="0"/>
              <a:t> registry</a:t>
            </a:r>
          </a:p>
          <a:p>
            <a:pPr marL="457200" indent="-457200">
              <a:buFont typeface="Arial" pitchFamily="34" charset="0"/>
              <a:buChar char="•"/>
            </a:pPr>
            <a:endParaRPr lang="en-US" dirty="0"/>
          </a:p>
          <a:p>
            <a:pPr marL="457200" indent="-457200">
              <a:buFont typeface="Arial" pitchFamily="34" charset="0"/>
              <a:buChar char="•"/>
            </a:pPr>
            <a:r>
              <a:rPr lang="en-US" dirty="0" smtClean="0"/>
              <a:t>One command to rule them all</a:t>
            </a:r>
          </a:p>
          <a:p>
            <a:pPr marL="1270010" lvl="1" indent="-457200">
              <a:buFont typeface="Arial" pitchFamily="34" charset="0"/>
              <a:buChar char="•"/>
            </a:pPr>
            <a:r>
              <a:rPr lang="en-US" dirty="0" err="1"/>
              <a:t>n</a:t>
            </a:r>
            <a:r>
              <a:rPr lang="en-US" dirty="0" err="1" smtClean="0"/>
              <a:t>pm</a:t>
            </a:r>
            <a:r>
              <a:rPr lang="en-US" dirty="0" smtClean="0"/>
              <a:t> install</a:t>
            </a:r>
          </a:p>
          <a:p>
            <a:pPr marL="1270010" lvl="1" indent="-457200">
              <a:buFont typeface="Arial" pitchFamily="34" charset="0"/>
              <a:buChar char="•"/>
            </a:pPr>
            <a:endParaRPr lang="en-US" dirty="0"/>
          </a:p>
          <a:p>
            <a:pPr marL="457200" indent="-457200">
              <a:buFont typeface="Arial" pitchFamily="34" charset="0"/>
              <a:buChar char="•"/>
            </a:pPr>
            <a:r>
              <a:rPr lang="en-US" dirty="0" smtClean="0"/>
              <a:t>Configuration through a JSON file</a:t>
            </a:r>
          </a:p>
          <a:p>
            <a:pPr marL="457200" indent="-457200">
              <a:buFont typeface="Arial" pitchFamily="34" charset="0"/>
              <a:buChar char="•"/>
            </a:pPr>
            <a:endParaRPr lang="en-US" dirty="0"/>
          </a:p>
          <a:p>
            <a:pPr marL="457200" indent="-457200">
              <a:buFont typeface="Arial" pitchFamily="34" charset="0"/>
              <a:buChar char="•"/>
            </a:pPr>
            <a:r>
              <a:rPr lang="en-US" dirty="0" smtClean="0"/>
              <a:t>Each module controls its dependencies versions</a:t>
            </a: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Tree>
    <p:extLst>
      <p:ext uri="{BB962C8B-B14F-4D97-AF65-F5344CB8AC3E}">
        <p14:creationId xmlns:p14="http://schemas.microsoft.com/office/powerpoint/2010/main" val="29565959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3" name="Title 2"/>
          <p:cNvSpPr>
            <a:spLocks noGrp="1"/>
          </p:cNvSpPr>
          <p:nvPr>
            <p:ph type="title"/>
          </p:nvPr>
        </p:nvSpPr>
        <p:spPr/>
        <p:txBody>
          <a:bodyPr/>
          <a:lstStyle/>
          <a:p>
            <a:r>
              <a:rPr lang="en-US" dirty="0" err="1" smtClean="0"/>
              <a:t>npm</a:t>
            </a:r>
            <a:r>
              <a:rPr lang="en-US" dirty="0"/>
              <a:t> </a:t>
            </a:r>
            <a:r>
              <a:rPr lang="en-US" dirty="0" smtClean="0"/>
              <a:t>- </a:t>
            </a:r>
            <a:r>
              <a:rPr lang="en-US" dirty="0" err="1" smtClean="0"/>
              <a:t>Package.json</a:t>
            </a:r>
            <a:endParaRPr lang="en-US" dirty="0"/>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3958208" y="370333"/>
            <a:ext cx="1486501" cy="1519852"/>
          </a:xfrm>
        </p:spPr>
      </p:pic>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40969" y="1965612"/>
            <a:ext cx="6753726" cy="61415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32182991"/>
      </p:ext>
    </p:extLst>
  </p:cSld>
  <p:clrMapOvr>
    <a:masterClrMapping/>
  </p:clrMapOvr>
  <p:timing>
    <p:tnLst>
      <p:par>
        <p:cTn id="1" dur="indefinite" restart="never" nodeType="tmRoot"/>
      </p:par>
    </p:tnLst>
  </p:timing>
</p:sld>
</file>

<file path=ppt/theme/theme1.xml><?xml version="1.0" encoding="utf-8"?>
<a:theme xmlns:a="http://schemas.openxmlformats.org/drawingml/2006/main" name="TS2013_Template">
  <a:themeElements>
    <a:clrScheme name="Autodesk Corporate Colors">
      <a:dk1>
        <a:srgbClr val="000000"/>
      </a:dk1>
      <a:lt1>
        <a:srgbClr val="FFFFFF"/>
      </a:lt1>
      <a:dk2>
        <a:srgbClr val="000000"/>
      </a:dk2>
      <a:lt2>
        <a:srgbClr val="FFFFFF"/>
      </a:lt2>
      <a:accent1>
        <a:srgbClr val="00ABE6"/>
      </a:accent1>
      <a:accent2>
        <a:srgbClr val="87BC40"/>
      </a:accent2>
      <a:accent3>
        <a:srgbClr val="32BCAD"/>
      </a:accent3>
      <a:accent4>
        <a:srgbClr val="1B58A8"/>
      </a:accent4>
      <a:accent5>
        <a:srgbClr val="005E30"/>
      </a:accent5>
      <a:accent6>
        <a:srgbClr val="007272"/>
      </a:accent6>
      <a:hlink>
        <a:srgbClr val="007272"/>
      </a:hlink>
      <a:folHlink>
        <a:srgbClr val="0072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Unknown Document Type" ma:contentTypeID="0x010104" ma:contentTypeVersion="0" ma:contentTypeDescription="" ma:contentTypeScope="" ma:versionID="279c20c3caf3300dae6b438536eb8c56">
  <xsd:schema xmlns:xsd="http://www.w3.org/2001/XMLSchema" xmlns:p="http://schemas.microsoft.com/office/2006/metadata/properties" targetNamespace="http://schemas.microsoft.com/office/2006/metadata/properties" ma:root="true" ma:fieldsID="0d2e1ca116041f9e11471c52c4c9d60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axOccurs="1" ma:index="3"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Props1.xml><?xml version="1.0" encoding="utf-8"?>
<ds:datastoreItem xmlns:ds="http://schemas.openxmlformats.org/officeDocument/2006/customXml" ds:itemID="{72652EEC-459D-4E7D-9D11-21DA32473B5C}">
  <ds:schemaRefs>
    <ds:schemaRef ds:uri="http://schemas.microsoft.com/office/2006/metadata/properties"/>
  </ds:schemaRefs>
</ds:datastoreItem>
</file>

<file path=customXml/itemProps2.xml><?xml version="1.0" encoding="utf-8"?>
<ds:datastoreItem xmlns:ds="http://schemas.openxmlformats.org/officeDocument/2006/customXml" ds:itemID="{18FA3772-6567-4153-9161-058D286A2ED9}">
  <ds:schemaRefs>
    <ds:schemaRef ds:uri="http://schemas.microsoft.com/sharepoint/v3/contenttype/forms"/>
  </ds:schemaRefs>
</ds:datastoreItem>
</file>

<file path=customXml/itemProps3.xml><?xml version="1.0" encoding="utf-8"?>
<ds:datastoreItem xmlns:ds="http://schemas.openxmlformats.org/officeDocument/2006/customXml" ds:itemID="{6CCFC151-5C72-49BD-98FB-AAE14A78F2B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docProps/app.xml><?xml version="1.0" encoding="utf-8"?>
<Properties xmlns="http://schemas.openxmlformats.org/officeDocument/2006/extended-properties" xmlns:vt="http://schemas.openxmlformats.org/officeDocument/2006/docPropsVTypes">
  <Template>TS2013_Template</Template>
  <TotalTime>3699</TotalTime>
  <Words>1278</Words>
  <Application>Microsoft Office PowerPoint</Application>
  <PresentationFormat>Custom</PresentationFormat>
  <Paragraphs>269</Paragraphs>
  <Slides>29</Slides>
  <Notes>19</Notes>
  <HiddenSlides>0</HiddenSlides>
  <MMClips>0</MMClips>
  <ScaleCrop>false</ScaleCrop>
  <HeadingPairs>
    <vt:vector size="4" baseType="variant">
      <vt:variant>
        <vt:lpstr>Theme</vt:lpstr>
      </vt:variant>
      <vt:variant>
        <vt:i4>1</vt:i4>
      </vt:variant>
      <vt:variant>
        <vt:lpstr>Slide Titles</vt:lpstr>
      </vt:variant>
      <vt:variant>
        <vt:i4>29</vt:i4>
      </vt:variant>
    </vt:vector>
  </HeadingPairs>
  <TitlesOfParts>
    <vt:vector size="30" baseType="lpstr">
      <vt:lpstr>TS2013_Template</vt:lpstr>
      <vt:lpstr>PowerPoint Presentation</vt:lpstr>
      <vt:lpstr>M&amp;E Cloud Services - Context</vt:lpstr>
      <vt:lpstr>Node.js – What is it?</vt:lpstr>
      <vt:lpstr>Node.js – I/O</vt:lpstr>
      <vt:lpstr>Why Node.js?</vt:lpstr>
      <vt:lpstr>Express.js Hello World</vt:lpstr>
      <vt:lpstr>Node.js for Enterprise</vt:lpstr>
      <vt:lpstr>npm - Node.js Package Manager</vt:lpstr>
      <vt:lpstr>npm - Package.json</vt:lpstr>
      <vt:lpstr>Development Environment - Workspace</vt:lpstr>
      <vt:lpstr>Development Environment</vt:lpstr>
      <vt:lpstr>Development Environment</vt:lpstr>
      <vt:lpstr>Sharing node modules between teams</vt:lpstr>
      <vt:lpstr>Sharing node modules between teams</vt:lpstr>
      <vt:lpstr>Deployment - VM</vt:lpstr>
      <vt:lpstr>Deployment – Opscode Chef</vt:lpstr>
      <vt:lpstr>Deployment - Amazon</vt:lpstr>
      <vt:lpstr>Deployment - Amazon</vt:lpstr>
      <vt:lpstr>Deployment – Publish Web Service</vt:lpstr>
      <vt:lpstr>Deployment – Application Configuration</vt:lpstr>
      <vt:lpstr>Conclusion</vt:lpstr>
      <vt:lpstr>PowerPoint Presentation</vt:lpstr>
      <vt:lpstr>Appendices</vt:lpstr>
      <vt:lpstr>Technologies List</vt:lpstr>
      <vt:lpstr>Code Organization</vt:lpstr>
      <vt:lpstr>Release Management</vt:lpstr>
      <vt:lpstr>Node.js - Pros and Cons</vt:lpstr>
      <vt:lpstr>Quality Assurance Process</vt:lpstr>
      <vt:lpstr>PowerPoint Presentation</vt:lpstr>
    </vt:vector>
  </TitlesOfParts>
  <Company>Autodesk, Inc.</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Guillaume Brossard</dc:creator>
  <cp:keywords>Autodesk Technical Summit 2013</cp:keywords>
  <cp:lastModifiedBy>Guillaume Brossard</cp:lastModifiedBy>
  <cp:revision>68</cp:revision>
  <dcterms:created xsi:type="dcterms:W3CDTF">2013-05-13T13:53:11Z</dcterms:created>
  <dcterms:modified xsi:type="dcterms:W3CDTF">2013-05-17T15:55:26Z</dcterms:modified>
</cp:coreProperties>
</file>